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4"/>
  </p:notesMasterIdLst>
  <p:handoutMasterIdLst>
    <p:handoutMasterId r:id="rId65"/>
  </p:handoutMasterIdLst>
  <p:sldIdLst>
    <p:sldId id="256" r:id="rId2"/>
    <p:sldId id="296" r:id="rId3"/>
    <p:sldId id="312" r:id="rId4"/>
    <p:sldId id="313" r:id="rId5"/>
    <p:sldId id="314" r:id="rId6"/>
    <p:sldId id="257" r:id="rId7"/>
    <p:sldId id="258" r:id="rId8"/>
    <p:sldId id="324" r:id="rId9"/>
    <p:sldId id="259" r:id="rId10"/>
    <p:sldId id="266" r:id="rId11"/>
    <p:sldId id="315" r:id="rId12"/>
    <p:sldId id="267" r:id="rId13"/>
    <p:sldId id="268" r:id="rId14"/>
    <p:sldId id="269" r:id="rId15"/>
    <p:sldId id="270" r:id="rId16"/>
    <p:sldId id="271" r:id="rId17"/>
    <p:sldId id="277" r:id="rId18"/>
    <p:sldId id="279" r:id="rId19"/>
    <p:sldId id="325" r:id="rId20"/>
    <p:sldId id="326" r:id="rId21"/>
    <p:sldId id="327" r:id="rId22"/>
    <p:sldId id="311" r:id="rId23"/>
    <p:sldId id="316" r:id="rId24"/>
    <p:sldId id="280" r:id="rId25"/>
    <p:sldId id="323" r:id="rId26"/>
    <p:sldId id="284" r:id="rId27"/>
    <p:sldId id="260" r:id="rId28"/>
    <p:sldId id="307" r:id="rId29"/>
    <p:sldId id="261" r:id="rId30"/>
    <p:sldId id="262" r:id="rId31"/>
    <p:sldId id="263" r:id="rId32"/>
    <p:sldId id="264" r:id="rId33"/>
    <p:sldId id="265" r:id="rId34"/>
    <p:sldId id="285" r:id="rId35"/>
    <p:sldId id="286" r:id="rId36"/>
    <p:sldId id="287" r:id="rId37"/>
    <p:sldId id="288" r:id="rId38"/>
    <p:sldId id="289" r:id="rId39"/>
    <p:sldId id="290" r:id="rId40"/>
    <p:sldId id="272" r:id="rId41"/>
    <p:sldId id="319" r:id="rId42"/>
    <p:sldId id="274" r:id="rId43"/>
    <p:sldId id="320" r:id="rId44"/>
    <p:sldId id="300" r:id="rId45"/>
    <p:sldId id="317" r:id="rId46"/>
    <p:sldId id="318" r:id="rId47"/>
    <p:sldId id="291" r:id="rId48"/>
    <p:sldId id="276" r:id="rId49"/>
    <p:sldId id="292" r:id="rId50"/>
    <p:sldId id="278" r:id="rId51"/>
    <p:sldId id="293" r:id="rId52"/>
    <p:sldId id="328" r:id="rId53"/>
    <p:sldId id="294" r:id="rId54"/>
    <p:sldId id="295" r:id="rId55"/>
    <p:sldId id="302" r:id="rId56"/>
    <p:sldId id="329" r:id="rId57"/>
    <p:sldId id="303" r:id="rId58"/>
    <p:sldId id="330" r:id="rId59"/>
    <p:sldId id="304" r:id="rId60"/>
    <p:sldId id="305" r:id="rId61"/>
    <p:sldId id="306" r:id="rId62"/>
    <p:sldId id="322" r:id="rId63"/>
  </p:sldIdLst>
  <p:sldSz cx="9144000" cy="6858000" type="screen4x3"/>
  <p:notesSz cx="6858000" cy="90773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AFD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18" autoAdjust="0"/>
  </p:normalViewPr>
  <p:slideViewPr>
    <p:cSldViewPr snapToGrid="0">
      <p:cViewPr varScale="1">
        <p:scale>
          <a:sx n="103" d="100"/>
          <a:sy n="103" d="100"/>
        </p:scale>
        <p:origin x="-1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330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330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BEF2477D-96A0-474C-8B3C-CAD048835B7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330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2330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fld id="{7BE1817A-204C-4CD8-BA77-0A8A0881772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1650"/>
            <a:ext cx="50292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5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68400" y="687388"/>
            <a:ext cx="4521200" cy="3390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7D01C5-3A85-403B-AF0A-3D9A69A5FD1E}" type="slidenum">
              <a:rPr lang="en-US"/>
              <a:pPr/>
              <a:t>1</a:t>
            </a:fld>
            <a:endParaRPr lang="en-US"/>
          </a:p>
        </p:txBody>
      </p:sp>
      <p:sp>
        <p:nvSpPr>
          <p:cNvPr id="80899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D29C4B-81E4-4B3A-B3C7-4EC236A01894}" type="slidenum">
              <a:rPr lang="en-US"/>
              <a:pPr/>
              <a:t>16</a:t>
            </a:fld>
            <a:endParaRPr lang="en-US"/>
          </a:p>
        </p:txBody>
      </p:sp>
      <p:sp>
        <p:nvSpPr>
          <p:cNvPr id="90115" name="Rectangle 1027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0114" name="Rectangle 102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A8F194-953A-49EF-BF69-7841BD898719}" type="slidenum">
              <a:rPr lang="en-US"/>
              <a:pPr/>
              <a:t>24</a:t>
            </a:fld>
            <a:endParaRPr lang="en-US"/>
          </a:p>
        </p:txBody>
      </p:sp>
      <p:sp>
        <p:nvSpPr>
          <p:cNvPr id="93187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318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6B6F8-2D93-4ABF-899F-FD4EF746DB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5614D-1436-4D39-B366-B63D3AD404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A4EA6-5495-40B2-A635-D9A00923E4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29A20-F740-4045-A457-6319E2CB0C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D7298-A584-4401-8F3F-A15C16E573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41619-D2D1-4007-B11A-54A136282A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6286E-920D-44C1-807C-E1B89235CB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9CA90-0F63-4C10-B2AC-4195C2DD63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8936C-2A2E-4635-B416-7DD6658699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97A97-4007-48CE-9F1D-3DD4FEED7A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BBBD4-EA05-40EE-A18E-8158C0675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chemeClr val="bg1">
                <a:gamma/>
                <a:shade val="80000"/>
                <a:invGamma/>
              </a:schemeClr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1F1C36AD-EBB4-4E24-96C7-5B1D067560B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7950" y="107950"/>
            <a:ext cx="8928100" cy="6642100"/>
          </a:xfrm>
          <a:prstGeom prst="rect">
            <a:avLst/>
          </a:prstGeom>
          <a:gradFill rotWithShape="0">
            <a:gsLst>
              <a:gs pos="0">
                <a:srgbClr val="00279F">
                  <a:gamma/>
                  <a:tint val="80000"/>
                  <a:invGamma/>
                </a:srgbClr>
              </a:gs>
              <a:gs pos="50000">
                <a:srgbClr val="00279F"/>
              </a:gs>
              <a:gs pos="100000">
                <a:srgbClr val="00279F">
                  <a:gamma/>
                  <a:tint val="80000"/>
                  <a:invGamma/>
                </a:srgbClr>
              </a:gs>
            </a:gsLst>
            <a:lin ang="5400000" scaled="1"/>
          </a:gradFill>
          <a:ln w="127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39713" y="222250"/>
            <a:ext cx="8682037" cy="6407150"/>
          </a:xfrm>
          <a:prstGeom prst="rect">
            <a:avLst/>
          </a:prstGeom>
          <a:gradFill rotWithShape="0">
            <a:gsLst>
              <a:gs pos="0">
                <a:srgbClr val="00279F"/>
              </a:gs>
              <a:gs pos="50000">
                <a:srgbClr val="00279F">
                  <a:gamma/>
                  <a:tint val="70196"/>
                  <a:invGamma/>
                </a:srgbClr>
              </a:gs>
              <a:gs pos="100000">
                <a:srgbClr val="00279F"/>
              </a:gs>
            </a:gsLst>
            <a:lin ang="5400000" scaled="1"/>
          </a:gradFill>
          <a:ln w="127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7" descr="90%"/>
          <p:cNvSpPr>
            <a:spLocks noChangeArrowheads="1"/>
          </p:cNvSpPr>
          <p:nvPr/>
        </p:nvSpPr>
        <p:spPr bwMode="auto">
          <a:xfrm>
            <a:off x="303213" y="298450"/>
            <a:ext cx="8535987" cy="6261100"/>
          </a:xfrm>
          <a:prstGeom prst="rect">
            <a:avLst/>
          </a:prstGeom>
          <a:pattFill prst="pct90">
            <a:fgClr>
              <a:schemeClr val="bg1"/>
            </a:fgClr>
            <a:bgClr>
              <a:schemeClr val="bg1"/>
            </a:bgClr>
          </a:pattFill>
          <a:ln w="127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31800" y="431800"/>
            <a:ext cx="8280400" cy="5994400"/>
          </a:xfrm>
          <a:prstGeom prst="rect">
            <a:avLst/>
          </a:prstGeom>
          <a:gradFill rotWithShape="0">
            <a:gsLst>
              <a:gs pos="0">
                <a:srgbClr val="00279F">
                  <a:gamma/>
                  <a:shade val="20000"/>
                  <a:invGamma/>
                </a:srgbClr>
              </a:gs>
              <a:gs pos="50000">
                <a:srgbClr val="00279F"/>
              </a:gs>
              <a:gs pos="100000">
                <a:srgbClr val="00279F">
                  <a:gamma/>
                  <a:shade val="20000"/>
                  <a:invGamma/>
                </a:srgbClr>
              </a:gs>
            </a:gsLst>
            <a:lin ang="5400000" scaled="1"/>
          </a:gradFill>
          <a:ln w="127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3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5138" y="1028700"/>
            <a:ext cx="8012112" cy="2590800"/>
          </a:xfrm>
          <a:noFill/>
          <a:ln/>
        </p:spPr>
        <p:txBody>
          <a:bodyPr anchor="ctr" anchorCtr="0"/>
          <a:lstStyle/>
          <a:p>
            <a:r>
              <a:rPr lang="en-US"/>
              <a:t>Chapter 7</a:t>
            </a:r>
            <a:br>
              <a:rPr lang="en-US"/>
            </a:br>
            <a:r>
              <a:rPr lang="en-US" sz="6000" i="1"/>
              <a:t>“Ionic and Metallic Bonding”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11288" y="4618038"/>
            <a:ext cx="6400800" cy="1752600"/>
          </a:xfrm>
          <a:noFill/>
          <a:ln/>
        </p:spPr>
        <p:txBody>
          <a:bodyPr/>
          <a:lstStyle/>
          <a:p>
            <a:pPr marL="342900" indent="-342900"/>
            <a:endParaRPr lang="en-US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The Electron Dot diagram for Nitrogen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85800" y="2057400"/>
            <a:ext cx="5181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200"/>
              <a:t>Nitrogen has </a:t>
            </a:r>
            <a:r>
              <a:rPr lang="en-US" sz="3200">
                <a:solidFill>
                  <a:srgbClr val="FAFD00"/>
                </a:solidFill>
              </a:rPr>
              <a:t>5</a:t>
            </a:r>
            <a:r>
              <a:rPr lang="en-US" sz="3200"/>
              <a:t> valence electrons to show.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200"/>
              <a:t>First we write the symbol.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434138" y="2290763"/>
            <a:ext cx="1752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/>
              <a:t>N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85800" y="3724275"/>
            <a:ext cx="502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200"/>
              <a:t>Then add 1 electron at a</a:t>
            </a:r>
            <a:br>
              <a:rPr lang="en-US" sz="3200"/>
            </a:br>
            <a:r>
              <a:rPr lang="en-US" sz="3200"/>
              <a:t>   time to each side.</a:t>
            </a:r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6840538" y="2430463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7954963" y="360680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6931025" y="43878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6254750" y="3597275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685800" y="4770438"/>
            <a:ext cx="7902575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200"/>
              <a:t>Now they are forced to pair up.</a:t>
            </a:r>
          </a:p>
          <a:p>
            <a:pPr lvl="1"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200"/>
              <a:t>We have now written the electron dot diagram for Nitrogen.</a:t>
            </a:r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7269163" y="2430463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 autoUpdateAnimBg="0"/>
      <p:bldP spid="12292" grpId="0" autoUpdateAnimBg="0"/>
      <p:bldP spid="12293" grpId="0" autoUpdateAnimBg="0"/>
      <p:bldP spid="12294" grpId="0" animBg="1"/>
      <p:bldP spid="12295" grpId="0" animBg="1"/>
      <p:bldP spid="12296" grpId="0" animBg="1"/>
      <p:bldP spid="12297" grpId="0" animBg="1"/>
      <p:bldP spid="12298" grpId="0" uiExpand="1" build="allAtOnce" autoUpdateAnimBg="0"/>
      <p:bldP spid="1229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685800" y="455613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The Octet Rule</a:t>
            </a:r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530225" y="1157288"/>
            <a:ext cx="8080375" cy="524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200"/>
              <a:t>In Chapter 6, we learned that noble gases are unreactive in chemical reactions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200"/>
              <a:t>In 1916, </a:t>
            </a:r>
            <a:r>
              <a:rPr lang="en-US" sz="3200">
                <a:solidFill>
                  <a:srgbClr val="FAFD00"/>
                </a:solidFill>
              </a:rPr>
              <a:t>Gilbert Lewis</a:t>
            </a:r>
            <a:r>
              <a:rPr lang="en-US" sz="3200"/>
              <a:t> used this fact to explain why atoms form certain kinds of ions and molecules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200" u="sng"/>
              <a:t>The Octet Rule</a:t>
            </a:r>
            <a:r>
              <a:rPr lang="en-US" sz="3200"/>
              <a:t>: in forming compounds, atoms tend to achieve a noble gas configuration; 8 in the outer level is stable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200"/>
              <a:t>Each noble gas (except He, which has 2) has 8 electrons in the outer level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uiExpand="1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12750"/>
            <a:ext cx="7772400" cy="762000"/>
          </a:xfrm>
          <a:noFill/>
          <a:ln/>
        </p:spPr>
        <p:txBody>
          <a:bodyPr/>
          <a:lstStyle/>
          <a:p>
            <a:r>
              <a:rPr lang="en-US"/>
              <a:t>Formation of Cations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213" y="1089025"/>
            <a:ext cx="8212137" cy="5273675"/>
          </a:xfrm>
          <a:noFill/>
          <a:ln/>
        </p:spPr>
        <p:txBody>
          <a:bodyPr/>
          <a:lstStyle/>
          <a:p>
            <a:r>
              <a:rPr lang="en-US" sz="3500" u="sng" dirty="0"/>
              <a:t>Metals </a:t>
            </a:r>
            <a:r>
              <a:rPr lang="en-US" sz="3500" b="1" i="1" u="sng" dirty="0"/>
              <a:t>lose</a:t>
            </a:r>
            <a:r>
              <a:rPr lang="en-US" sz="3500" u="sng" dirty="0"/>
              <a:t> electrons</a:t>
            </a:r>
            <a:r>
              <a:rPr lang="en-US" sz="3500" dirty="0"/>
              <a:t> to attain a noble gas configuration.</a:t>
            </a:r>
          </a:p>
          <a:p>
            <a:r>
              <a:rPr lang="en-US" sz="3500" dirty="0"/>
              <a:t>They make positive ions </a:t>
            </a:r>
            <a:r>
              <a:rPr lang="en-US" sz="3500" b="1" dirty="0"/>
              <a:t>(</a:t>
            </a:r>
            <a:r>
              <a:rPr lang="en-US" sz="3500" b="1" dirty="0" err="1"/>
              <a:t>cations</a:t>
            </a:r>
            <a:r>
              <a:rPr lang="en-US" sz="3500" b="1" dirty="0" smtClean="0"/>
              <a:t>)</a:t>
            </a:r>
          </a:p>
          <a:p>
            <a:pPr>
              <a:buNone/>
            </a:pPr>
            <a:endParaRPr lang="en-US" sz="3500" b="1" dirty="0" smtClean="0"/>
          </a:p>
          <a:p>
            <a:pPr>
              <a:buNone/>
            </a:pPr>
            <a:r>
              <a:rPr lang="en-US" sz="3500" b="1" dirty="0" smtClean="0"/>
              <a:t>Example:</a:t>
            </a:r>
            <a:endParaRPr lang="en-US" sz="3500" b="1" dirty="0"/>
          </a:p>
          <a:p>
            <a:r>
              <a:rPr lang="en-US" sz="3500" dirty="0" smtClean="0"/>
              <a:t>Na     1 </a:t>
            </a:r>
            <a:r>
              <a:rPr lang="en-US" sz="3500" dirty="0"/>
              <a:t>valence electron</a:t>
            </a:r>
          </a:p>
          <a:p>
            <a:r>
              <a:rPr lang="en-US" sz="3500" dirty="0"/>
              <a:t>Na</a:t>
            </a:r>
            <a:r>
              <a:rPr lang="en-US" sz="3500" b="1" baseline="30000" dirty="0"/>
              <a:t>1+</a:t>
            </a:r>
            <a:r>
              <a:rPr lang="en-US" sz="3500" dirty="0"/>
              <a:t>   </a:t>
            </a:r>
            <a:endParaRPr lang="en-US" sz="3500" dirty="0" smtClean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Electron Dots For Cations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48600" cy="1828800"/>
          </a:xfrm>
          <a:noFill/>
          <a:ln/>
        </p:spPr>
        <p:txBody>
          <a:bodyPr/>
          <a:lstStyle/>
          <a:p>
            <a:r>
              <a:rPr lang="en-US"/>
              <a:t>Metals will have few valence electrons (usually 3 or less); calcium has only 2 valence electrons</a:t>
            </a:r>
            <a:endParaRPr lang="en-US" sz="280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66800" y="3352800"/>
            <a:ext cx="26670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/>
              <a:t>Ca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1682750" y="32829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816350" y="41211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Electron Dots For Cations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48600" cy="1828800"/>
          </a:xfrm>
          <a:noFill/>
          <a:ln/>
        </p:spPr>
        <p:txBody>
          <a:bodyPr/>
          <a:lstStyle/>
          <a:p>
            <a:r>
              <a:rPr lang="en-US"/>
              <a:t>Metals will have few valence electrons</a:t>
            </a:r>
          </a:p>
          <a:p>
            <a:r>
              <a:rPr lang="en-US"/>
              <a:t>Metals will </a:t>
            </a:r>
            <a:r>
              <a:rPr lang="en-US" i="1" u="sng"/>
              <a:t>lose the valence electrons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066800" y="3352800"/>
            <a:ext cx="26670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/>
              <a:t>Ca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1682750" y="32829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3816350" y="41211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Arc 7"/>
          <p:cNvSpPr>
            <a:spLocks/>
          </p:cNvSpPr>
          <p:nvPr/>
        </p:nvSpPr>
        <p:spPr bwMode="auto">
          <a:xfrm>
            <a:off x="1830388" y="2668588"/>
            <a:ext cx="838200" cy="685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59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6"/>
                  <a:pt x="9645" y="22"/>
                  <a:pt x="2155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6"/>
                  <a:pt x="9645" y="22"/>
                  <a:pt x="2155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31750" cap="rnd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Arc 8"/>
          <p:cNvSpPr>
            <a:spLocks/>
          </p:cNvSpPr>
          <p:nvPr/>
        </p:nvSpPr>
        <p:spPr bwMode="auto">
          <a:xfrm>
            <a:off x="3963988" y="3506788"/>
            <a:ext cx="838200" cy="685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59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6"/>
                  <a:pt x="9645" y="22"/>
                  <a:pt x="2155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6"/>
                  <a:pt x="9645" y="22"/>
                  <a:pt x="2155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31750" cap="rnd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Electron Dots For Cations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48600" cy="1828800"/>
          </a:xfrm>
          <a:noFill/>
          <a:ln/>
        </p:spPr>
        <p:txBody>
          <a:bodyPr/>
          <a:lstStyle/>
          <a:p>
            <a:r>
              <a:rPr lang="en-US"/>
              <a:t>Metals will have few valence electrons</a:t>
            </a:r>
          </a:p>
          <a:p>
            <a:r>
              <a:rPr lang="en-US"/>
              <a:t>Metals will </a:t>
            </a:r>
            <a:r>
              <a:rPr lang="en-US" i="1" u="sng"/>
              <a:t>lose the valence electrons</a:t>
            </a:r>
          </a:p>
          <a:p>
            <a:r>
              <a:rPr lang="en-US"/>
              <a:t>Forming positive ions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066800" y="3352800"/>
            <a:ext cx="5562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/>
              <a:t>Ca</a:t>
            </a:r>
            <a:r>
              <a:rPr lang="en-US" sz="15000" baseline="30000"/>
              <a:t>2+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527050" y="5541963"/>
            <a:ext cx="81597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u="sng">
                <a:solidFill>
                  <a:srgbClr val="FAFD00"/>
                </a:solidFill>
              </a:rPr>
              <a:t>NO DOTS</a:t>
            </a:r>
            <a:r>
              <a:rPr lang="en-US" sz="3200"/>
              <a:t> are now shown for the cation.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5594350" y="4021138"/>
            <a:ext cx="27559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This is named the “calcium ion”.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5138" y="609600"/>
            <a:ext cx="8256587" cy="762000"/>
          </a:xfrm>
          <a:noFill/>
          <a:ln/>
        </p:spPr>
        <p:txBody>
          <a:bodyPr/>
          <a:lstStyle/>
          <a:p>
            <a:r>
              <a:rPr lang="en-US"/>
              <a:t>Electron Configurations: </a:t>
            </a:r>
            <a:r>
              <a:rPr lang="en-US" u="sng"/>
              <a:t>Anions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50" y="1435100"/>
            <a:ext cx="8428038" cy="5018088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u="sng" dirty="0"/>
              <a:t>Nonmetals </a:t>
            </a:r>
            <a:r>
              <a:rPr lang="en-US" sz="3600" b="1" u="sng" dirty="0"/>
              <a:t>gain</a:t>
            </a:r>
            <a:r>
              <a:rPr lang="en-US" sz="3600" u="sng" dirty="0"/>
              <a:t> electrons</a:t>
            </a:r>
            <a:r>
              <a:rPr lang="en-US" sz="3600" dirty="0"/>
              <a:t> to attain noble gas configuration.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They make negative ions </a:t>
            </a:r>
            <a:r>
              <a:rPr lang="en-US" sz="3600" b="1" dirty="0"/>
              <a:t>(anions)</a:t>
            </a:r>
            <a:endParaRPr lang="en-US" sz="3600" dirty="0"/>
          </a:p>
          <a:p>
            <a:pPr>
              <a:lnSpc>
                <a:spcPct val="90000"/>
              </a:lnSpc>
            </a:pPr>
            <a:r>
              <a:rPr lang="en-US" sz="3600" b="1" dirty="0"/>
              <a:t>S</a:t>
            </a:r>
            <a:r>
              <a:rPr lang="en-US" sz="3600" dirty="0"/>
              <a:t> = </a:t>
            </a:r>
            <a:r>
              <a:rPr lang="en-US" sz="3600" dirty="0" smtClean="0"/>
              <a:t>6 </a:t>
            </a:r>
            <a:r>
              <a:rPr lang="en-US" sz="3600" dirty="0"/>
              <a:t>valence electrons</a:t>
            </a:r>
          </a:p>
          <a:p>
            <a:pPr>
              <a:lnSpc>
                <a:spcPct val="90000"/>
              </a:lnSpc>
            </a:pPr>
            <a:r>
              <a:rPr lang="en-US" sz="3600" b="1" dirty="0"/>
              <a:t>S</a:t>
            </a:r>
            <a:r>
              <a:rPr lang="en-US" sz="3600" b="1" baseline="30000" dirty="0"/>
              <a:t>2-</a:t>
            </a:r>
            <a:r>
              <a:rPr lang="en-US" sz="3600" dirty="0"/>
              <a:t>  </a:t>
            </a:r>
            <a:r>
              <a:rPr lang="en-US" sz="3600" dirty="0" smtClean="0"/>
              <a:t>(gains two electrons)</a:t>
            </a:r>
          </a:p>
          <a:p>
            <a:pPr>
              <a:lnSpc>
                <a:spcPct val="90000"/>
              </a:lnSpc>
              <a:buNone/>
            </a:pPr>
            <a:endParaRPr lang="en-US" sz="3600" dirty="0"/>
          </a:p>
          <a:p>
            <a:pPr>
              <a:lnSpc>
                <a:spcPct val="90000"/>
              </a:lnSpc>
            </a:pPr>
            <a:r>
              <a:rPr lang="en-US" sz="3600" b="1" i="1" u="sng" dirty="0">
                <a:solidFill>
                  <a:schemeClr val="tx2"/>
                </a:solidFill>
              </a:rPr>
              <a:t>Halide ions</a:t>
            </a:r>
            <a:r>
              <a:rPr lang="en-US" sz="3600" dirty="0"/>
              <a:t> are ions from chlorine or other halogens that gain electrons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Electron Dots For Anions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763" y="1319213"/>
            <a:ext cx="8072437" cy="1885950"/>
          </a:xfrm>
          <a:noFill/>
          <a:ln/>
        </p:spPr>
        <p:txBody>
          <a:bodyPr/>
          <a:lstStyle/>
          <a:p>
            <a:r>
              <a:rPr lang="en-US"/>
              <a:t>Nonmetals will have many valence electrons (usually 5 or more)</a:t>
            </a:r>
          </a:p>
          <a:p>
            <a:r>
              <a:rPr lang="en-US"/>
              <a:t>They will </a:t>
            </a:r>
            <a:r>
              <a:rPr lang="en-US" i="1" u="sng"/>
              <a:t>gain</a:t>
            </a:r>
            <a:r>
              <a:rPr lang="en-US"/>
              <a:t> electrons to fill outer shell.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524000" y="3429000"/>
            <a:ext cx="20574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/>
              <a:t>P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3206750" y="41211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1835150" y="33591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1911350" y="54165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1225550" y="47307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1225550" y="39687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12" name="Group 12"/>
          <p:cNvGrpSpPr>
            <a:grpSpLocks/>
          </p:cNvGrpSpPr>
          <p:nvPr/>
        </p:nvGrpSpPr>
        <p:grpSpPr bwMode="auto">
          <a:xfrm>
            <a:off x="2520950" y="2897188"/>
            <a:ext cx="1443038" cy="677862"/>
            <a:chOff x="1588" y="1825"/>
            <a:chExt cx="909" cy="427"/>
          </a:xfrm>
        </p:grpSpPr>
        <p:sp>
          <p:nvSpPr>
            <p:cNvPr id="25610" name="Arc 10"/>
            <p:cNvSpPr>
              <a:spLocks/>
            </p:cNvSpPr>
            <p:nvPr/>
          </p:nvSpPr>
          <p:spPr bwMode="auto">
            <a:xfrm>
              <a:off x="1681" y="1825"/>
              <a:ext cx="816" cy="38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74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80"/>
                    <a:pt x="9654" y="14"/>
                    <a:pt x="21574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80"/>
                    <a:pt x="9654" y="14"/>
                    <a:pt x="21574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175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1" name="Oval 11"/>
            <p:cNvSpPr>
              <a:spLocks noChangeArrowheads="1"/>
            </p:cNvSpPr>
            <p:nvPr/>
          </p:nvSpPr>
          <p:spPr bwMode="auto">
            <a:xfrm>
              <a:off x="1588" y="2116"/>
              <a:ext cx="136" cy="13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15" name="Group 15"/>
          <p:cNvGrpSpPr>
            <a:grpSpLocks/>
          </p:cNvGrpSpPr>
          <p:nvPr/>
        </p:nvGrpSpPr>
        <p:grpSpPr bwMode="auto">
          <a:xfrm>
            <a:off x="3206750" y="4730750"/>
            <a:ext cx="1671638" cy="1060450"/>
            <a:chOff x="2020" y="2980"/>
            <a:chExt cx="1053" cy="668"/>
          </a:xfrm>
        </p:grpSpPr>
        <p:sp>
          <p:nvSpPr>
            <p:cNvPr id="25613" name="Arc 13"/>
            <p:cNvSpPr>
              <a:spLocks/>
            </p:cNvSpPr>
            <p:nvPr/>
          </p:nvSpPr>
          <p:spPr bwMode="auto">
            <a:xfrm>
              <a:off x="2113" y="3120"/>
              <a:ext cx="960" cy="528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31750" cap="rnd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4" name="Oval 14"/>
            <p:cNvSpPr>
              <a:spLocks noChangeArrowheads="1"/>
            </p:cNvSpPr>
            <p:nvPr/>
          </p:nvSpPr>
          <p:spPr bwMode="auto">
            <a:xfrm>
              <a:off x="2020" y="2980"/>
              <a:ext cx="136" cy="13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18" name="Group 18"/>
          <p:cNvGrpSpPr>
            <a:grpSpLocks/>
          </p:cNvGrpSpPr>
          <p:nvPr/>
        </p:nvGrpSpPr>
        <p:grpSpPr bwMode="auto">
          <a:xfrm>
            <a:off x="2520950" y="5416550"/>
            <a:ext cx="1290638" cy="984250"/>
            <a:chOff x="1588" y="3412"/>
            <a:chExt cx="813" cy="620"/>
          </a:xfrm>
        </p:grpSpPr>
        <p:sp>
          <p:nvSpPr>
            <p:cNvPr id="25616" name="Arc 16"/>
            <p:cNvSpPr>
              <a:spLocks/>
            </p:cNvSpPr>
            <p:nvPr/>
          </p:nvSpPr>
          <p:spPr bwMode="auto">
            <a:xfrm>
              <a:off x="1681" y="3504"/>
              <a:ext cx="720" cy="528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31750" cap="rnd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7" name="Oval 17"/>
            <p:cNvSpPr>
              <a:spLocks noChangeArrowheads="1"/>
            </p:cNvSpPr>
            <p:nvPr/>
          </p:nvSpPr>
          <p:spPr bwMode="auto">
            <a:xfrm>
              <a:off x="1588" y="3412"/>
              <a:ext cx="136" cy="13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3409950" y="3305175"/>
            <a:ext cx="167481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aseline="30000"/>
              <a:t>3-</a:t>
            </a:r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720725" y="1344613"/>
            <a:ext cx="7702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4273550" y="4246563"/>
            <a:ext cx="4354513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(This is called the “phosphide ion”, and </a:t>
            </a:r>
            <a:r>
              <a:rPr lang="en-US" sz="2400" i="1" u="sng"/>
              <a:t>should show</a:t>
            </a:r>
            <a:r>
              <a:rPr lang="en-US" sz="2400"/>
              <a:t> dots)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 autoUpdateAnimBg="0"/>
      <p:bldP spid="25619" grpId="0" autoUpdateAnimBg="0"/>
      <p:bldP spid="256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Stable Electron Configurations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3081338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All atoms react to try and achieve a noble gas configuration.</a:t>
            </a:r>
          </a:p>
          <a:p>
            <a:pPr>
              <a:lnSpc>
                <a:spcPct val="90000"/>
              </a:lnSpc>
            </a:pPr>
            <a:r>
              <a:rPr lang="en-US"/>
              <a:t>Noble gases have 2 s and 6 p electrons.</a:t>
            </a:r>
          </a:p>
          <a:p>
            <a:pPr>
              <a:lnSpc>
                <a:spcPct val="90000"/>
              </a:lnSpc>
            </a:pPr>
            <a:r>
              <a:rPr lang="en-US"/>
              <a:t>8 valence electrons = already stable!</a:t>
            </a:r>
          </a:p>
          <a:p>
            <a:pPr>
              <a:lnSpc>
                <a:spcPct val="90000"/>
              </a:lnSpc>
            </a:pPr>
            <a:r>
              <a:rPr lang="en-US"/>
              <a:t>This is the </a:t>
            </a:r>
            <a:r>
              <a:rPr lang="en-US" i="1" u="sng">
                <a:solidFill>
                  <a:schemeClr val="tx2"/>
                </a:solidFill>
              </a:rPr>
              <a:t>octet rule</a:t>
            </a:r>
            <a:r>
              <a:rPr lang="en-US"/>
              <a:t> (8 in the outer level is particularly stable).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514600" y="4572000"/>
            <a:ext cx="1905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/>
              <a:t>Ar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2978150" y="4573588"/>
            <a:ext cx="139700" cy="1397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3373438" y="4573588"/>
            <a:ext cx="139700" cy="1397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2292350" y="5111750"/>
            <a:ext cx="139700" cy="1397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2292350" y="5464175"/>
            <a:ext cx="139700" cy="1397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3968750" y="5097463"/>
            <a:ext cx="139700" cy="1397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3968750" y="5507038"/>
            <a:ext cx="139700" cy="1397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2978150" y="6021388"/>
            <a:ext cx="139700" cy="1397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3359150" y="6021388"/>
            <a:ext cx="139700" cy="1397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609600" y="1344613"/>
            <a:ext cx="7827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70084"/>
          </a:xfrm>
          <a:noFill/>
          <a:ln/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35314"/>
            <a:ext cx="7772400" cy="3193824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Boron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Group #____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Lewis Dot Diagram____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Charge____  </a:t>
            </a:r>
          </a:p>
          <a:p>
            <a:pPr lvl="1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Beryllium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Group #___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Lewis Dot Diagram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Charge____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Complete the Ions Worksheet with a partner.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609600" y="1344613"/>
            <a:ext cx="7827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Section 7.1 - Ions</a:t>
            </a:r>
          </a:p>
        </p:txBody>
      </p:sp>
      <p:sp>
        <p:nvSpPr>
          <p:cNvPr id="117763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685800" y="1655763"/>
            <a:ext cx="7772400" cy="4813300"/>
          </a:xfrm>
        </p:spPr>
        <p:txBody>
          <a:bodyPr/>
          <a:lstStyle/>
          <a:p>
            <a:r>
              <a:rPr lang="en-US" sz="3600"/>
              <a:t>OBJECTIVES:</a:t>
            </a:r>
          </a:p>
          <a:p>
            <a:pPr lvl="1"/>
            <a:r>
              <a:rPr lang="en-US" sz="4800" u="sng"/>
              <a:t>Determine</a:t>
            </a:r>
            <a:r>
              <a:rPr lang="en-US" sz="4800"/>
              <a:t> the number of </a:t>
            </a:r>
            <a:r>
              <a:rPr lang="en-US" sz="4800" b="1" i="1">
                <a:solidFill>
                  <a:srgbClr val="FAFD00"/>
                </a:solidFill>
              </a:rPr>
              <a:t>valence electrons</a:t>
            </a:r>
            <a:r>
              <a:rPr lang="en-US" sz="4800"/>
              <a:t> in an atom of a representative element.</a:t>
            </a:r>
            <a:endParaRPr lang="en-US" sz="4800" u="sng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70084"/>
          </a:xfrm>
          <a:noFill/>
          <a:ln/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35314"/>
            <a:ext cx="7772400" cy="3193824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Arsenic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Group #____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Lewis Dot Diagram____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Charge____  </a:t>
            </a:r>
          </a:p>
          <a:p>
            <a:pPr lvl="1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Bromine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Group #___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Lewis Dot Diagram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Charge____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Complete the Ions Worksheet with a partner.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609600" y="1344613"/>
            <a:ext cx="7827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70084"/>
          </a:xfrm>
          <a:noFill/>
          <a:ln/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35314"/>
            <a:ext cx="7772400" cy="3193824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Barium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Group #____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Lewis Dot Diagram____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Charge____  </a:t>
            </a:r>
          </a:p>
          <a:p>
            <a:pPr lvl="1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Neon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Group #___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Lewis Dot Diagram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Charge____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Complete the Ions Worksheet with a partner.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609600" y="1344613"/>
            <a:ext cx="7827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11175"/>
            <a:ext cx="7772400" cy="1431925"/>
          </a:xfrm>
        </p:spPr>
        <p:txBody>
          <a:bodyPr/>
          <a:lstStyle/>
          <a:p>
            <a:r>
              <a:rPr lang="en-US"/>
              <a:t>Section 7.2 Ionic Bonds and Ionic Compounds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39938"/>
            <a:ext cx="7772400" cy="3806825"/>
          </a:xfrm>
        </p:spPr>
        <p:txBody>
          <a:bodyPr/>
          <a:lstStyle/>
          <a:p>
            <a:r>
              <a:rPr lang="en-US" sz="3600"/>
              <a:t>OBJECTIVES:</a:t>
            </a:r>
          </a:p>
          <a:p>
            <a:pPr lvl="1"/>
            <a:r>
              <a:rPr lang="en-US" sz="5400" u="sng"/>
              <a:t>Explain</a:t>
            </a:r>
            <a:r>
              <a:rPr lang="en-US" sz="5400"/>
              <a:t> the electrical charge of an ionic compound.</a:t>
            </a:r>
            <a:endParaRPr lang="en-US" sz="5400" u="sng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11175"/>
            <a:ext cx="7772400" cy="1431925"/>
          </a:xfrm>
        </p:spPr>
        <p:txBody>
          <a:bodyPr/>
          <a:lstStyle/>
          <a:p>
            <a:r>
              <a:rPr lang="en-US"/>
              <a:t>Section 7.2 Ionic Bonds and Ionic Compounds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39938"/>
            <a:ext cx="7772400" cy="3806825"/>
          </a:xfrm>
        </p:spPr>
        <p:txBody>
          <a:bodyPr/>
          <a:lstStyle/>
          <a:p>
            <a:r>
              <a:rPr lang="en-US" sz="3600"/>
              <a:t>OBJECTIVES:</a:t>
            </a:r>
          </a:p>
          <a:p>
            <a:pPr lvl="1"/>
            <a:r>
              <a:rPr lang="en-US" sz="5400" u="sng"/>
              <a:t>Describe</a:t>
            </a:r>
            <a:r>
              <a:rPr lang="en-US" sz="5400"/>
              <a:t> three properties of ionic compounds.</a:t>
            </a:r>
            <a:endParaRPr lang="en-US" sz="5400" u="sng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Ionic Bonding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775" y="1233488"/>
            <a:ext cx="8294688" cy="5221287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/>
              <a:t>Anions and cations are held together by </a:t>
            </a:r>
            <a:r>
              <a:rPr lang="en-US" sz="3600" i="1"/>
              <a:t>opposite charges</a:t>
            </a:r>
            <a:r>
              <a:rPr lang="en-US" sz="3600"/>
              <a:t> (+ and -)</a:t>
            </a:r>
          </a:p>
          <a:p>
            <a:pPr>
              <a:lnSpc>
                <a:spcPct val="90000"/>
              </a:lnSpc>
            </a:pPr>
            <a:r>
              <a:rPr lang="en-US" sz="3600"/>
              <a:t>Ionic compounds are called </a:t>
            </a:r>
            <a:r>
              <a:rPr lang="en-US" sz="4800" b="1" u="sng">
                <a:solidFill>
                  <a:srgbClr val="FAFD00"/>
                </a:solidFill>
              </a:rPr>
              <a:t>salts</a:t>
            </a:r>
            <a:r>
              <a:rPr lang="en-US" sz="4800" b="1"/>
              <a:t>.</a:t>
            </a:r>
          </a:p>
          <a:p>
            <a:pPr>
              <a:lnSpc>
                <a:spcPct val="90000"/>
              </a:lnSpc>
            </a:pPr>
            <a:r>
              <a:rPr lang="en-US" sz="3600"/>
              <a:t>Simplest ratio of elements in an ionic compound is called the </a:t>
            </a:r>
            <a:r>
              <a:rPr lang="en-US" sz="3600" u="sng"/>
              <a:t>formula unit.</a:t>
            </a:r>
          </a:p>
          <a:p>
            <a:pPr>
              <a:lnSpc>
                <a:spcPct val="90000"/>
              </a:lnSpc>
            </a:pPr>
            <a:r>
              <a:rPr lang="en-US" sz="3600"/>
              <a:t>The bond is formed through the </a:t>
            </a:r>
            <a:r>
              <a:rPr lang="en-US" sz="3600">
                <a:solidFill>
                  <a:srgbClr val="FAFD00"/>
                </a:solidFill>
              </a:rPr>
              <a:t>transfer of electrons (lose and gain)</a:t>
            </a:r>
            <a:endParaRPr lang="en-US" sz="3600"/>
          </a:p>
          <a:p>
            <a:pPr>
              <a:lnSpc>
                <a:spcPct val="90000"/>
              </a:lnSpc>
            </a:pPr>
            <a:r>
              <a:rPr lang="en-US" sz="3600"/>
              <a:t>Electrons are transferred </a:t>
            </a:r>
            <a:r>
              <a:rPr lang="en-US" sz="3600" u="sng">
                <a:solidFill>
                  <a:srgbClr val="FAFD00"/>
                </a:solidFill>
              </a:rPr>
              <a:t>to achieve noble gas configuration.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 bldLvl="5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Ionic Compounds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rgbClr val="FAFD00"/>
              </a:buClr>
              <a:buSzTx/>
              <a:buFont typeface="Monotype Sorts" pitchFamily="2" charset="2"/>
              <a:buAutoNum type="arabicParenR"/>
            </a:pPr>
            <a:r>
              <a:rPr lang="en-US" sz="5000"/>
              <a:t>Also called </a:t>
            </a:r>
            <a:r>
              <a:rPr lang="en-US" sz="5000">
                <a:solidFill>
                  <a:srgbClr val="FAFD00"/>
                </a:solidFill>
              </a:rPr>
              <a:t>SALTS</a:t>
            </a:r>
          </a:p>
          <a:p>
            <a:pPr marL="609600" indent="-609600">
              <a:buClr>
                <a:srgbClr val="FAFD00"/>
              </a:buClr>
              <a:buSzTx/>
              <a:buFont typeface="Monotype Sorts" pitchFamily="2" charset="2"/>
              <a:buAutoNum type="arabicParenR"/>
            </a:pPr>
            <a:r>
              <a:rPr lang="en-US" sz="5000"/>
              <a:t>Made from: a </a:t>
            </a:r>
            <a:r>
              <a:rPr lang="en-US" sz="5000">
                <a:solidFill>
                  <a:srgbClr val="FAFD00"/>
                </a:solidFill>
              </a:rPr>
              <a:t>CATION</a:t>
            </a:r>
            <a:r>
              <a:rPr lang="en-US" sz="5000"/>
              <a:t> with an </a:t>
            </a:r>
            <a:r>
              <a:rPr lang="en-US" sz="5000">
                <a:solidFill>
                  <a:srgbClr val="FAFD00"/>
                </a:solidFill>
              </a:rPr>
              <a:t>ANION</a:t>
            </a:r>
            <a:r>
              <a:rPr lang="en-US" sz="5000"/>
              <a:t> (or literally from a </a:t>
            </a:r>
            <a:r>
              <a:rPr lang="en-US" sz="5000" i="1" u="sng"/>
              <a:t>metal</a:t>
            </a:r>
            <a:r>
              <a:rPr lang="en-US" sz="5000"/>
              <a:t> combining with a </a:t>
            </a:r>
            <a:r>
              <a:rPr lang="en-US" sz="5000" i="1" u="sng"/>
              <a:t>nonmetal</a:t>
            </a:r>
            <a:r>
              <a:rPr lang="en-US" sz="5000"/>
              <a:t>)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Ionic Bonding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447800" y="2743200"/>
            <a:ext cx="14478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Na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505200" y="2743200"/>
            <a:ext cx="1143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Cl</a:t>
            </a: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3733800" y="2590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4191000" y="2590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3733800" y="3886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4191000" y="3886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755" name="Group 11"/>
          <p:cNvGrpSpPr>
            <a:grpSpLocks/>
          </p:cNvGrpSpPr>
          <p:nvPr/>
        </p:nvGrpSpPr>
        <p:grpSpPr bwMode="auto">
          <a:xfrm>
            <a:off x="4572000" y="3048000"/>
            <a:ext cx="152400" cy="609600"/>
            <a:chOff x="2880" y="1920"/>
            <a:chExt cx="96" cy="384"/>
          </a:xfrm>
        </p:grpSpPr>
        <p:sp>
          <p:nvSpPr>
            <p:cNvPr id="31753" name="Oval 9"/>
            <p:cNvSpPr>
              <a:spLocks noChangeArrowheads="1"/>
            </p:cNvSpPr>
            <p:nvPr/>
          </p:nvSpPr>
          <p:spPr bwMode="auto">
            <a:xfrm>
              <a:off x="2880" y="220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4" name="Oval 10"/>
            <p:cNvSpPr>
              <a:spLocks noChangeArrowheads="1"/>
            </p:cNvSpPr>
            <p:nvPr/>
          </p:nvSpPr>
          <p:spPr bwMode="auto">
            <a:xfrm>
              <a:off x="2880" y="192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6" name="Oval 12"/>
          <p:cNvSpPr>
            <a:spLocks noChangeArrowheads="1"/>
          </p:cNvSpPr>
          <p:nvPr/>
        </p:nvSpPr>
        <p:spPr bwMode="auto">
          <a:xfrm>
            <a:off x="33528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Arc 13"/>
          <p:cNvSpPr>
            <a:spLocks/>
          </p:cNvSpPr>
          <p:nvPr/>
        </p:nvSpPr>
        <p:spPr bwMode="auto">
          <a:xfrm>
            <a:off x="1841500" y="2135188"/>
            <a:ext cx="1530350" cy="900112"/>
          </a:xfrm>
          <a:custGeom>
            <a:avLst/>
            <a:gdLst>
              <a:gd name="G0" fmla="+- 17242 0 0"/>
              <a:gd name="G1" fmla="+- 21600 0 0"/>
              <a:gd name="G2" fmla="+- 21600 0 0"/>
              <a:gd name="T0" fmla="*/ 0 w 38720"/>
              <a:gd name="T1" fmla="*/ 8589 h 21600"/>
              <a:gd name="T2" fmla="*/ 38720 w 38720"/>
              <a:gd name="T3" fmla="*/ 19310 h 21600"/>
              <a:gd name="T4" fmla="*/ 17242 w 3872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20" h="21600" fill="none" extrusionOk="0">
                <a:moveTo>
                  <a:pt x="0" y="8589"/>
                </a:moveTo>
                <a:cubicBezTo>
                  <a:pt x="4082" y="3180"/>
                  <a:pt x="10465" y="-1"/>
                  <a:pt x="17242" y="0"/>
                </a:cubicBezTo>
                <a:cubicBezTo>
                  <a:pt x="28284" y="0"/>
                  <a:pt x="37549" y="8329"/>
                  <a:pt x="38720" y="19309"/>
                </a:cubicBezTo>
              </a:path>
              <a:path w="38720" h="21600" stroke="0" extrusionOk="0">
                <a:moveTo>
                  <a:pt x="0" y="8589"/>
                </a:moveTo>
                <a:cubicBezTo>
                  <a:pt x="4082" y="3180"/>
                  <a:pt x="10465" y="-1"/>
                  <a:pt x="17242" y="0"/>
                </a:cubicBezTo>
                <a:cubicBezTo>
                  <a:pt x="28284" y="0"/>
                  <a:pt x="37549" y="8329"/>
                  <a:pt x="38720" y="19309"/>
                </a:cubicBezTo>
                <a:lnTo>
                  <a:pt x="17242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Oval 14"/>
          <p:cNvSpPr>
            <a:spLocks noChangeArrowheads="1"/>
          </p:cNvSpPr>
          <p:nvPr/>
        </p:nvSpPr>
        <p:spPr bwMode="auto">
          <a:xfrm>
            <a:off x="3352800" y="2971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Oval 15"/>
          <p:cNvSpPr>
            <a:spLocks noChangeArrowheads="1"/>
          </p:cNvSpPr>
          <p:nvPr/>
        </p:nvSpPr>
        <p:spPr bwMode="auto">
          <a:xfrm>
            <a:off x="1719263" y="264795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31760" name="Oval 16"/>
          <p:cNvSpPr>
            <a:spLocks noChangeArrowheads="1"/>
          </p:cNvSpPr>
          <p:nvPr/>
        </p:nvSpPr>
        <p:spPr bwMode="auto">
          <a:xfrm>
            <a:off x="1706563" y="2622550"/>
            <a:ext cx="179387" cy="204788"/>
          </a:xfrm>
          <a:prstGeom prst="ellipse">
            <a:avLst/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509588" y="3992563"/>
            <a:ext cx="8177212" cy="2470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000"/>
              <a:t>The metal (sodium) tends to lose its one electron from the outer level.</a:t>
            </a:r>
          </a:p>
          <a:p>
            <a:pPr>
              <a:spcBef>
                <a:spcPct val="20000"/>
              </a:spcBef>
            </a:pPr>
            <a:r>
              <a:rPr lang="en-US" sz="3000"/>
              <a:t>The nonmetal (chlorine) needs to gain one more to fill its outer level, and will accept the one electron that sodium is going to lose.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7" grpId="0" animBg="1"/>
      <p:bldP spid="31758" grpId="0" animBg="1"/>
      <p:bldP spid="3176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Ionic Bonding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447800" y="2743200"/>
            <a:ext cx="21336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Na</a:t>
            </a:r>
            <a:r>
              <a:rPr lang="en-US" sz="7500" baseline="30000"/>
              <a:t>+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505200" y="2743200"/>
            <a:ext cx="17526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Cl </a:t>
            </a:r>
            <a:r>
              <a:rPr lang="en-US" sz="7500" b="1" baseline="30000"/>
              <a:t>-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3733800" y="2590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4191000" y="2590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3733800" y="3886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4191000" y="3886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803" name="Group 11"/>
          <p:cNvGrpSpPr>
            <a:grpSpLocks/>
          </p:cNvGrpSpPr>
          <p:nvPr/>
        </p:nvGrpSpPr>
        <p:grpSpPr bwMode="auto">
          <a:xfrm>
            <a:off x="4572000" y="3048000"/>
            <a:ext cx="152400" cy="609600"/>
            <a:chOff x="2880" y="1920"/>
            <a:chExt cx="96" cy="384"/>
          </a:xfrm>
        </p:grpSpPr>
        <p:sp>
          <p:nvSpPr>
            <p:cNvPr id="33801" name="Oval 9"/>
            <p:cNvSpPr>
              <a:spLocks noChangeArrowheads="1"/>
            </p:cNvSpPr>
            <p:nvPr/>
          </p:nvSpPr>
          <p:spPr bwMode="auto">
            <a:xfrm>
              <a:off x="2880" y="220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2" name="Oval 10"/>
            <p:cNvSpPr>
              <a:spLocks noChangeArrowheads="1"/>
            </p:cNvSpPr>
            <p:nvPr/>
          </p:nvSpPr>
          <p:spPr bwMode="auto">
            <a:xfrm>
              <a:off x="2880" y="192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04" name="Oval 12"/>
          <p:cNvSpPr>
            <a:spLocks noChangeArrowheads="1"/>
          </p:cNvSpPr>
          <p:nvPr/>
        </p:nvSpPr>
        <p:spPr bwMode="auto">
          <a:xfrm>
            <a:off x="33528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Oval 13"/>
          <p:cNvSpPr>
            <a:spLocks noChangeArrowheads="1"/>
          </p:cNvSpPr>
          <p:nvPr/>
        </p:nvSpPr>
        <p:spPr bwMode="auto">
          <a:xfrm>
            <a:off x="3352800" y="2971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766763" y="4503738"/>
            <a:ext cx="7569200" cy="1311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Note: Remember that NO DOTS are now shown for the cation!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1" name="Picture 1027" descr="ionicbond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913" y="417513"/>
            <a:ext cx="8766175" cy="6022975"/>
          </a:xfrm>
          <a:prstGeom prst="rect">
            <a:avLst/>
          </a:prstGeom>
          <a:noFill/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66738"/>
            <a:ext cx="7772400" cy="762000"/>
          </a:xfrm>
          <a:noFill/>
          <a:ln/>
        </p:spPr>
        <p:txBody>
          <a:bodyPr/>
          <a:lstStyle/>
          <a:p>
            <a:r>
              <a:rPr lang="en-US"/>
              <a:t>Ionic Bonding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563" y="4567238"/>
            <a:ext cx="8015287" cy="1738312"/>
          </a:xfrm>
          <a:noFill/>
          <a:ln/>
        </p:spPr>
        <p:txBody>
          <a:bodyPr/>
          <a:lstStyle/>
          <a:p>
            <a:r>
              <a:rPr lang="en-US" u="sng"/>
              <a:t>All the electrons must be accounted for</a:t>
            </a:r>
            <a:r>
              <a:rPr lang="en-US"/>
              <a:t>, and </a:t>
            </a:r>
            <a:r>
              <a:rPr lang="en-US" b="1"/>
              <a:t>each</a:t>
            </a:r>
            <a:r>
              <a:rPr lang="en-US"/>
              <a:t> atom will have a noble gas configuration (which is stable).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2192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1600200" y="2971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Oval 6"/>
          <p:cNvSpPr>
            <a:spLocks noChangeArrowheads="1"/>
          </p:cNvSpPr>
          <p:nvPr/>
        </p:nvSpPr>
        <p:spPr bwMode="auto">
          <a:xfrm>
            <a:off x="2667000" y="3505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56388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P</a:t>
            </a:r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Oval 9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Oval 10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Oval 11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Oval 12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552450" y="1358900"/>
            <a:ext cx="7988300" cy="1311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Lets do an example by combining calcium and phosphorus: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  <p:bldP spid="358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Section 7.1 - Ions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55763"/>
            <a:ext cx="7772400" cy="4813300"/>
          </a:xfrm>
        </p:spPr>
        <p:txBody>
          <a:bodyPr/>
          <a:lstStyle/>
          <a:p>
            <a:r>
              <a:rPr lang="en-US" sz="3600"/>
              <a:t>OBJECTIVES:</a:t>
            </a:r>
          </a:p>
          <a:p>
            <a:pPr lvl="1"/>
            <a:r>
              <a:rPr lang="en-US" sz="4800" u="sng"/>
              <a:t>Explain</a:t>
            </a:r>
            <a:r>
              <a:rPr lang="en-US" sz="4800"/>
              <a:t> how the octet rule applies to atoms of metallic and nonmetallic elements.</a:t>
            </a:r>
            <a:endParaRPr lang="en-US" sz="4800" u="sng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Ionic Bonding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2192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</a:p>
        </p:txBody>
      </p:sp>
      <p:sp>
        <p:nvSpPr>
          <p:cNvPr id="37892" name="Oval 4"/>
          <p:cNvSpPr>
            <a:spLocks noChangeArrowheads="1"/>
          </p:cNvSpPr>
          <p:nvPr/>
        </p:nvSpPr>
        <p:spPr bwMode="auto">
          <a:xfrm>
            <a:off x="1600200" y="2971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2667000" y="3505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56388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P</a:t>
            </a:r>
          </a:p>
        </p:txBody>
      </p:sp>
      <p:sp>
        <p:nvSpPr>
          <p:cNvPr id="37895" name="Oval 7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Oval 8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Oval 9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Oval 10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Oval 11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Arc 12"/>
          <p:cNvSpPr>
            <a:spLocks/>
          </p:cNvSpPr>
          <p:nvPr/>
        </p:nvSpPr>
        <p:spPr bwMode="auto">
          <a:xfrm>
            <a:off x="2743200" y="2287588"/>
            <a:ext cx="2738438" cy="12192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169"/>
              <a:gd name="T1" fmla="*/ 21600 h 21600"/>
              <a:gd name="T2" fmla="*/ 43169 w 43169"/>
              <a:gd name="T3" fmla="*/ 20446 h 21600"/>
              <a:gd name="T4" fmla="*/ 21600 w 4316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69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080" y="0"/>
                  <a:pt x="42555" y="8981"/>
                  <a:pt x="43169" y="20445"/>
                </a:cubicBezTo>
              </a:path>
              <a:path w="43169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080" y="0"/>
                  <a:pt x="42555" y="8981"/>
                  <a:pt x="43169" y="20445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Arc 13"/>
          <p:cNvSpPr>
            <a:spLocks/>
          </p:cNvSpPr>
          <p:nvPr/>
        </p:nvSpPr>
        <p:spPr bwMode="auto">
          <a:xfrm>
            <a:off x="1677988" y="1668463"/>
            <a:ext cx="4206875" cy="13176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600 h 21971"/>
              <a:gd name="T2" fmla="*/ 43197 w 43200"/>
              <a:gd name="T3" fmla="*/ 21971 h 21971"/>
              <a:gd name="T4" fmla="*/ 21600 w 43200"/>
              <a:gd name="T5" fmla="*/ 21600 h 21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971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723"/>
                  <a:pt x="43198" y="21847"/>
                  <a:pt x="43196" y="21970"/>
                </a:cubicBezTo>
              </a:path>
              <a:path w="43200" h="21971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723"/>
                  <a:pt x="43198" y="21847"/>
                  <a:pt x="43196" y="2197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Ionic Bonding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  <a:r>
              <a:rPr lang="en-US" sz="7500" baseline="30000"/>
              <a:t>2+</a:t>
            </a:r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5715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56388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P</a:t>
            </a:r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Oval 10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Oval 11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Ionic Bonding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  <a:r>
              <a:rPr lang="en-US" sz="7500" baseline="30000"/>
              <a:t>2+</a:t>
            </a:r>
          </a:p>
        </p:txBody>
      </p:sp>
      <p:sp>
        <p:nvSpPr>
          <p:cNvPr id="41988" name="Oval 4"/>
          <p:cNvSpPr>
            <a:spLocks noChangeArrowheads="1"/>
          </p:cNvSpPr>
          <p:nvPr/>
        </p:nvSpPr>
        <p:spPr bwMode="auto">
          <a:xfrm>
            <a:off x="5715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56388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P</a:t>
            </a:r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Oval 10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Oval 11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1295400" y="4724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</a:p>
        </p:txBody>
      </p:sp>
      <p:sp>
        <p:nvSpPr>
          <p:cNvPr id="41997" name="Oval 13"/>
          <p:cNvSpPr>
            <a:spLocks noChangeArrowheads="1"/>
          </p:cNvSpPr>
          <p:nvPr/>
        </p:nvSpPr>
        <p:spPr bwMode="auto">
          <a:xfrm>
            <a:off x="1676400" y="4495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Oval 14"/>
          <p:cNvSpPr>
            <a:spLocks noChangeArrowheads="1"/>
          </p:cNvSpPr>
          <p:nvPr/>
        </p:nvSpPr>
        <p:spPr bwMode="auto">
          <a:xfrm>
            <a:off x="2743200" y="5029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Arc 15"/>
          <p:cNvSpPr>
            <a:spLocks/>
          </p:cNvSpPr>
          <p:nvPr/>
        </p:nvSpPr>
        <p:spPr bwMode="auto">
          <a:xfrm>
            <a:off x="2971800" y="4400550"/>
            <a:ext cx="2819400" cy="782638"/>
          </a:xfrm>
          <a:custGeom>
            <a:avLst/>
            <a:gdLst>
              <a:gd name="G0" fmla="+- 0 0 0"/>
              <a:gd name="G1" fmla="+- 3050 0 0"/>
              <a:gd name="G2" fmla="+- 21600 0 0"/>
              <a:gd name="T0" fmla="*/ 21384 w 21600"/>
              <a:gd name="T1" fmla="*/ 0 h 24650"/>
              <a:gd name="T2" fmla="*/ 0 w 21600"/>
              <a:gd name="T3" fmla="*/ 24650 h 24650"/>
              <a:gd name="T4" fmla="*/ 0 w 21600"/>
              <a:gd name="T5" fmla="*/ 3050 h 24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4650" fill="none" extrusionOk="0">
                <a:moveTo>
                  <a:pt x="21383" y="0"/>
                </a:moveTo>
                <a:cubicBezTo>
                  <a:pt x="21527" y="1010"/>
                  <a:pt x="21600" y="2029"/>
                  <a:pt x="21600" y="3050"/>
                </a:cubicBezTo>
                <a:cubicBezTo>
                  <a:pt x="21600" y="14979"/>
                  <a:pt x="11929" y="24649"/>
                  <a:pt x="0" y="24650"/>
                </a:cubicBezTo>
              </a:path>
              <a:path w="21600" h="24650" stroke="0" extrusionOk="0">
                <a:moveTo>
                  <a:pt x="21383" y="0"/>
                </a:moveTo>
                <a:cubicBezTo>
                  <a:pt x="21527" y="1010"/>
                  <a:pt x="21600" y="2029"/>
                  <a:pt x="21600" y="3050"/>
                </a:cubicBezTo>
                <a:cubicBezTo>
                  <a:pt x="21600" y="14979"/>
                  <a:pt x="11929" y="24649"/>
                  <a:pt x="0" y="24650"/>
                </a:cubicBezTo>
                <a:lnTo>
                  <a:pt x="0" y="305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Ionic Bonding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  <a:r>
              <a:rPr lang="en-US" sz="7500" baseline="30000"/>
              <a:t>2+</a:t>
            </a:r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5715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5638800" y="3200400"/>
            <a:ext cx="21844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P  </a:t>
            </a:r>
            <a:r>
              <a:rPr lang="en-US" sz="7500" baseline="60000"/>
              <a:t>3- </a:t>
            </a:r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Oval 8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Oval 9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Oval 10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Oval 11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1295400" y="4724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</a:p>
        </p:txBody>
      </p:sp>
      <p:sp>
        <p:nvSpPr>
          <p:cNvPr id="44045" name="Oval 13"/>
          <p:cNvSpPr>
            <a:spLocks noChangeArrowheads="1"/>
          </p:cNvSpPr>
          <p:nvPr/>
        </p:nvSpPr>
        <p:spPr bwMode="auto">
          <a:xfrm>
            <a:off x="1676400" y="4495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Oval 14"/>
          <p:cNvSpPr>
            <a:spLocks noChangeArrowheads="1"/>
          </p:cNvSpPr>
          <p:nvPr/>
        </p:nvSpPr>
        <p:spPr bwMode="auto">
          <a:xfrm>
            <a:off x="5715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Ionic Bonding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  <a:r>
              <a:rPr lang="en-US" sz="7500" baseline="30000"/>
              <a:t>2+</a:t>
            </a:r>
          </a:p>
        </p:txBody>
      </p:sp>
      <p:sp>
        <p:nvSpPr>
          <p:cNvPr id="46084" name="Oval 4"/>
          <p:cNvSpPr>
            <a:spLocks noChangeArrowheads="1"/>
          </p:cNvSpPr>
          <p:nvPr/>
        </p:nvSpPr>
        <p:spPr bwMode="auto">
          <a:xfrm>
            <a:off x="5715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Oval 5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5638800" y="3200400"/>
            <a:ext cx="225583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P  </a:t>
            </a:r>
            <a:r>
              <a:rPr lang="en-US" sz="7500" baseline="60000"/>
              <a:t>3-</a:t>
            </a:r>
          </a:p>
        </p:txBody>
      </p:sp>
      <p:sp>
        <p:nvSpPr>
          <p:cNvPr id="46087" name="Oval 7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Oval 8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Oval 10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Oval 11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1295400" y="4724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1676400" y="4495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Oval 14"/>
          <p:cNvSpPr>
            <a:spLocks noChangeArrowheads="1"/>
          </p:cNvSpPr>
          <p:nvPr/>
        </p:nvSpPr>
        <p:spPr bwMode="auto">
          <a:xfrm>
            <a:off x="5715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Oval 15"/>
          <p:cNvSpPr>
            <a:spLocks noChangeArrowheads="1"/>
          </p:cNvSpPr>
          <p:nvPr/>
        </p:nvSpPr>
        <p:spPr bwMode="auto">
          <a:xfrm>
            <a:off x="52578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5486400" y="48768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P</a:t>
            </a:r>
          </a:p>
        </p:txBody>
      </p:sp>
      <p:sp>
        <p:nvSpPr>
          <p:cNvPr id="46097" name="Oval 17"/>
          <p:cNvSpPr>
            <a:spLocks noChangeArrowheads="1"/>
          </p:cNvSpPr>
          <p:nvPr/>
        </p:nvSpPr>
        <p:spPr bwMode="auto">
          <a:xfrm>
            <a:off x="5943600" y="4724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Oval 18"/>
          <p:cNvSpPr>
            <a:spLocks noChangeArrowheads="1"/>
          </p:cNvSpPr>
          <p:nvPr/>
        </p:nvSpPr>
        <p:spPr bwMode="auto">
          <a:xfrm>
            <a:off x="63246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Oval 19"/>
          <p:cNvSpPr>
            <a:spLocks noChangeArrowheads="1"/>
          </p:cNvSpPr>
          <p:nvPr/>
        </p:nvSpPr>
        <p:spPr bwMode="auto">
          <a:xfrm>
            <a:off x="6324600" y="5486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0" name="Oval 20"/>
          <p:cNvSpPr>
            <a:spLocks noChangeArrowheads="1"/>
          </p:cNvSpPr>
          <p:nvPr/>
        </p:nvSpPr>
        <p:spPr bwMode="auto">
          <a:xfrm>
            <a:off x="5943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1" name="Arc 21"/>
          <p:cNvSpPr>
            <a:spLocks/>
          </p:cNvSpPr>
          <p:nvPr/>
        </p:nvSpPr>
        <p:spPr bwMode="auto">
          <a:xfrm>
            <a:off x="533400" y="4573588"/>
            <a:ext cx="5032375" cy="1598612"/>
          </a:xfrm>
          <a:custGeom>
            <a:avLst/>
            <a:gdLst>
              <a:gd name="G0" fmla="+- 21600 0 0"/>
              <a:gd name="G1" fmla="+- 17258 0 0"/>
              <a:gd name="G2" fmla="+- 21600 0 0"/>
              <a:gd name="T0" fmla="*/ 33992 w 33992"/>
              <a:gd name="T1" fmla="*/ 34950 h 38858"/>
              <a:gd name="T2" fmla="*/ 8611 w 33992"/>
              <a:gd name="T3" fmla="*/ 0 h 38858"/>
              <a:gd name="T4" fmla="*/ 21600 w 33992"/>
              <a:gd name="T5" fmla="*/ 17258 h 388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992" h="38858" fill="none" extrusionOk="0">
                <a:moveTo>
                  <a:pt x="33991" y="34949"/>
                </a:moveTo>
                <a:cubicBezTo>
                  <a:pt x="30360" y="37493"/>
                  <a:pt x="26033" y="38857"/>
                  <a:pt x="21600" y="38858"/>
                </a:cubicBezTo>
                <a:cubicBezTo>
                  <a:pt x="9670" y="38858"/>
                  <a:pt x="0" y="29187"/>
                  <a:pt x="0" y="17258"/>
                </a:cubicBezTo>
                <a:cubicBezTo>
                  <a:pt x="-1" y="10472"/>
                  <a:pt x="3189" y="4080"/>
                  <a:pt x="8610" y="-1"/>
                </a:cubicBezTo>
              </a:path>
              <a:path w="33992" h="38858" stroke="0" extrusionOk="0">
                <a:moveTo>
                  <a:pt x="33991" y="34949"/>
                </a:moveTo>
                <a:cubicBezTo>
                  <a:pt x="30360" y="37493"/>
                  <a:pt x="26033" y="38857"/>
                  <a:pt x="21600" y="38858"/>
                </a:cubicBezTo>
                <a:cubicBezTo>
                  <a:pt x="9670" y="38858"/>
                  <a:pt x="0" y="29187"/>
                  <a:pt x="0" y="17258"/>
                </a:cubicBezTo>
                <a:cubicBezTo>
                  <a:pt x="-1" y="10472"/>
                  <a:pt x="3189" y="4080"/>
                  <a:pt x="8610" y="-1"/>
                </a:cubicBezTo>
                <a:lnTo>
                  <a:pt x="21600" y="17258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Ionic Bonding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  <a:r>
              <a:rPr lang="en-US" sz="7500" baseline="30000"/>
              <a:t>2+</a:t>
            </a:r>
          </a:p>
        </p:txBody>
      </p:sp>
      <p:sp>
        <p:nvSpPr>
          <p:cNvPr id="48132" name="Oval 4"/>
          <p:cNvSpPr>
            <a:spLocks noChangeArrowheads="1"/>
          </p:cNvSpPr>
          <p:nvPr/>
        </p:nvSpPr>
        <p:spPr bwMode="auto">
          <a:xfrm>
            <a:off x="5715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5638800" y="3200400"/>
            <a:ext cx="21097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P  </a:t>
            </a:r>
            <a:r>
              <a:rPr lang="en-US" sz="7500" baseline="60000"/>
              <a:t>3-</a:t>
            </a:r>
          </a:p>
        </p:txBody>
      </p:sp>
      <p:sp>
        <p:nvSpPr>
          <p:cNvPr id="48135" name="Oval 7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Oval 8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Oval 9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Oval 10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Oval 11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1295400" y="4724400"/>
            <a:ext cx="2743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  <a:r>
              <a:rPr lang="en-US" sz="7500" baseline="30000"/>
              <a:t>2+</a:t>
            </a:r>
          </a:p>
        </p:txBody>
      </p:sp>
      <p:sp>
        <p:nvSpPr>
          <p:cNvPr id="48141" name="Oval 13"/>
          <p:cNvSpPr>
            <a:spLocks noChangeArrowheads="1"/>
          </p:cNvSpPr>
          <p:nvPr/>
        </p:nvSpPr>
        <p:spPr bwMode="auto">
          <a:xfrm>
            <a:off x="5562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Oval 14"/>
          <p:cNvSpPr>
            <a:spLocks noChangeArrowheads="1"/>
          </p:cNvSpPr>
          <p:nvPr/>
        </p:nvSpPr>
        <p:spPr bwMode="auto">
          <a:xfrm>
            <a:off x="5715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Oval 15"/>
          <p:cNvSpPr>
            <a:spLocks noChangeArrowheads="1"/>
          </p:cNvSpPr>
          <p:nvPr/>
        </p:nvSpPr>
        <p:spPr bwMode="auto">
          <a:xfrm>
            <a:off x="52578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Rectangle 16"/>
          <p:cNvSpPr>
            <a:spLocks noChangeArrowheads="1"/>
          </p:cNvSpPr>
          <p:nvPr/>
        </p:nvSpPr>
        <p:spPr bwMode="auto">
          <a:xfrm>
            <a:off x="5486400" y="48768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P</a:t>
            </a:r>
          </a:p>
        </p:txBody>
      </p:sp>
      <p:sp>
        <p:nvSpPr>
          <p:cNvPr id="48145" name="Oval 17"/>
          <p:cNvSpPr>
            <a:spLocks noChangeArrowheads="1"/>
          </p:cNvSpPr>
          <p:nvPr/>
        </p:nvSpPr>
        <p:spPr bwMode="auto">
          <a:xfrm>
            <a:off x="5943600" y="4724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Oval 18"/>
          <p:cNvSpPr>
            <a:spLocks noChangeArrowheads="1"/>
          </p:cNvSpPr>
          <p:nvPr/>
        </p:nvSpPr>
        <p:spPr bwMode="auto">
          <a:xfrm>
            <a:off x="63246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Oval 19"/>
          <p:cNvSpPr>
            <a:spLocks noChangeArrowheads="1"/>
          </p:cNvSpPr>
          <p:nvPr/>
        </p:nvSpPr>
        <p:spPr bwMode="auto">
          <a:xfrm>
            <a:off x="6324600" y="5486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Oval 20"/>
          <p:cNvSpPr>
            <a:spLocks noChangeArrowheads="1"/>
          </p:cNvSpPr>
          <p:nvPr/>
        </p:nvSpPr>
        <p:spPr bwMode="auto">
          <a:xfrm>
            <a:off x="5943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Ionic Bonding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  <a:r>
              <a:rPr lang="en-US" sz="7500" baseline="30000"/>
              <a:t>2+</a:t>
            </a:r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5715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5638800" y="3200400"/>
            <a:ext cx="2092325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P  </a:t>
            </a:r>
            <a:r>
              <a:rPr lang="en-US" sz="7500" baseline="60000"/>
              <a:t>3-</a:t>
            </a:r>
          </a:p>
        </p:txBody>
      </p:sp>
      <p:sp>
        <p:nvSpPr>
          <p:cNvPr id="50183" name="Oval 7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Oval 8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Oval 9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Oval 10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Oval 11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1295400" y="4724400"/>
            <a:ext cx="2743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  <a:r>
              <a:rPr lang="en-US" sz="7500" baseline="30000"/>
              <a:t>2+</a:t>
            </a:r>
          </a:p>
        </p:txBody>
      </p:sp>
      <p:sp>
        <p:nvSpPr>
          <p:cNvPr id="50189" name="Oval 13"/>
          <p:cNvSpPr>
            <a:spLocks noChangeArrowheads="1"/>
          </p:cNvSpPr>
          <p:nvPr/>
        </p:nvSpPr>
        <p:spPr bwMode="auto">
          <a:xfrm>
            <a:off x="5562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Oval 14"/>
          <p:cNvSpPr>
            <a:spLocks noChangeArrowheads="1"/>
          </p:cNvSpPr>
          <p:nvPr/>
        </p:nvSpPr>
        <p:spPr bwMode="auto">
          <a:xfrm>
            <a:off x="5715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Oval 15"/>
          <p:cNvSpPr>
            <a:spLocks noChangeArrowheads="1"/>
          </p:cNvSpPr>
          <p:nvPr/>
        </p:nvSpPr>
        <p:spPr bwMode="auto">
          <a:xfrm>
            <a:off x="52578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5486400" y="48768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P</a:t>
            </a:r>
          </a:p>
        </p:txBody>
      </p:sp>
      <p:sp>
        <p:nvSpPr>
          <p:cNvPr id="50193" name="Oval 17"/>
          <p:cNvSpPr>
            <a:spLocks noChangeArrowheads="1"/>
          </p:cNvSpPr>
          <p:nvPr/>
        </p:nvSpPr>
        <p:spPr bwMode="auto">
          <a:xfrm>
            <a:off x="5943600" y="4724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Oval 18"/>
          <p:cNvSpPr>
            <a:spLocks noChangeArrowheads="1"/>
          </p:cNvSpPr>
          <p:nvPr/>
        </p:nvSpPr>
        <p:spPr bwMode="auto">
          <a:xfrm>
            <a:off x="63246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Oval 19"/>
          <p:cNvSpPr>
            <a:spLocks noChangeArrowheads="1"/>
          </p:cNvSpPr>
          <p:nvPr/>
        </p:nvSpPr>
        <p:spPr bwMode="auto">
          <a:xfrm>
            <a:off x="6324600" y="5486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Oval 20"/>
          <p:cNvSpPr>
            <a:spLocks noChangeArrowheads="1"/>
          </p:cNvSpPr>
          <p:nvPr/>
        </p:nvSpPr>
        <p:spPr bwMode="auto">
          <a:xfrm>
            <a:off x="5943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1295400" y="19812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</a:p>
        </p:txBody>
      </p:sp>
      <p:sp>
        <p:nvSpPr>
          <p:cNvPr id="50198" name="Oval 22"/>
          <p:cNvSpPr>
            <a:spLocks noChangeArrowheads="1"/>
          </p:cNvSpPr>
          <p:nvPr/>
        </p:nvSpPr>
        <p:spPr bwMode="auto">
          <a:xfrm>
            <a:off x="1676400" y="1752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9" name="Oval 23"/>
          <p:cNvSpPr>
            <a:spLocks noChangeArrowheads="1"/>
          </p:cNvSpPr>
          <p:nvPr/>
        </p:nvSpPr>
        <p:spPr bwMode="auto">
          <a:xfrm>
            <a:off x="2743200" y="2286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Ionic Bonding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  <a:r>
              <a:rPr lang="en-US" sz="7500" baseline="30000"/>
              <a:t>2+</a:t>
            </a:r>
          </a:p>
        </p:txBody>
      </p:sp>
      <p:sp>
        <p:nvSpPr>
          <p:cNvPr id="52228" name="Oval 4"/>
          <p:cNvSpPr>
            <a:spLocks noChangeArrowheads="1"/>
          </p:cNvSpPr>
          <p:nvPr/>
        </p:nvSpPr>
        <p:spPr bwMode="auto">
          <a:xfrm>
            <a:off x="5715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Oval 5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5638800" y="3200400"/>
            <a:ext cx="2073275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P  </a:t>
            </a:r>
            <a:r>
              <a:rPr lang="en-US" sz="7500" baseline="60000"/>
              <a:t>3-</a:t>
            </a:r>
          </a:p>
        </p:txBody>
      </p:sp>
      <p:sp>
        <p:nvSpPr>
          <p:cNvPr id="52231" name="Oval 7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2" name="Oval 8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3" name="Oval 9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Oval 10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Oval 11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1295400" y="4724400"/>
            <a:ext cx="2743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  <a:r>
              <a:rPr lang="en-US" sz="7500" baseline="30000"/>
              <a:t>2+</a:t>
            </a:r>
          </a:p>
        </p:txBody>
      </p:sp>
      <p:sp>
        <p:nvSpPr>
          <p:cNvPr id="52237" name="Oval 13"/>
          <p:cNvSpPr>
            <a:spLocks noChangeArrowheads="1"/>
          </p:cNvSpPr>
          <p:nvPr/>
        </p:nvSpPr>
        <p:spPr bwMode="auto">
          <a:xfrm>
            <a:off x="5562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Oval 14"/>
          <p:cNvSpPr>
            <a:spLocks noChangeArrowheads="1"/>
          </p:cNvSpPr>
          <p:nvPr/>
        </p:nvSpPr>
        <p:spPr bwMode="auto">
          <a:xfrm>
            <a:off x="5715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Oval 15"/>
          <p:cNvSpPr>
            <a:spLocks noChangeArrowheads="1"/>
          </p:cNvSpPr>
          <p:nvPr/>
        </p:nvSpPr>
        <p:spPr bwMode="auto">
          <a:xfrm>
            <a:off x="52578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Rectangle 16"/>
          <p:cNvSpPr>
            <a:spLocks noChangeArrowheads="1"/>
          </p:cNvSpPr>
          <p:nvPr/>
        </p:nvSpPr>
        <p:spPr bwMode="auto">
          <a:xfrm>
            <a:off x="5486400" y="48768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P</a:t>
            </a:r>
          </a:p>
        </p:txBody>
      </p:sp>
      <p:sp>
        <p:nvSpPr>
          <p:cNvPr id="52241" name="Oval 17"/>
          <p:cNvSpPr>
            <a:spLocks noChangeArrowheads="1"/>
          </p:cNvSpPr>
          <p:nvPr/>
        </p:nvSpPr>
        <p:spPr bwMode="auto">
          <a:xfrm>
            <a:off x="5943600" y="4724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2" name="Oval 18"/>
          <p:cNvSpPr>
            <a:spLocks noChangeArrowheads="1"/>
          </p:cNvSpPr>
          <p:nvPr/>
        </p:nvSpPr>
        <p:spPr bwMode="auto">
          <a:xfrm>
            <a:off x="63246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3" name="Oval 19"/>
          <p:cNvSpPr>
            <a:spLocks noChangeArrowheads="1"/>
          </p:cNvSpPr>
          <p:nvPr/>
        </p:nvSpPr>
        <p:spPr bwMode="auto">
          <a:xfrm>
            <a:off x="6324600" y="5486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4" name="Oval 20"/>
          <p:cNvSpPr>
            <a:spLocks noChangeArrowheads="1"/>
          </p:cNvSpPr>
          <p:nvPr/>
        </p:nvSpPr>
        <p:spPr bwMode="auto">
          <a:xfrm>
            <a:off x="5943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5" name="Rectangle 21"/>
          <p:cNvSpPr>
            <a:spLocks noChangeArrowheads="1"/>
          </p:cNvSpPr>
          <p:nvPr/>
        </p:nvSpPr>
        <p:spPr bwMode="auto">
          <a:xfrm>
            <a:off x="1295400" y="19812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</a:p>
        </p:txBody>
      </p:sp>
      <p:sp>
        <p:nvSpPr>
          <p:cNvPr id="52246" name="Oval 22"/>
          <p:cNvSpPr>
            <a:spLocks noChangeArrowheads="1"/>
          </p:cNvSpPr>
          <p:nvPr/>
        </p:nvSpPr>
        <p:spPr bwMode="auto">
          <a:xfrm>
            <a:off x="1676400" y="1752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7" name="Oval 23"/>
          <p:cNvSpPr>
            <a:spLocks noChangeArrowheads="1"/>
          </p:cNvSpPr>
          <p:nvPr/>
        </p:nvSpPr>
        <p:spPr bwMode="auto">
          <a:xfrm>
            <a:off x="2743200" y="2286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8" name="Arc 24"/>
          <p:cNvSpPr>
            <a:spLocks/>
          </p:cNvSpPr>
          <p:nvPr/>
        </p:nvSpPr>
        <p:spPr bwMode="auto">
          <a:xfrm>
            <a:off x="1752600" y="1830388"/>
            <a:ext cx="4038600" cy="297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9" name="Arc 25"/>
          <p:cNvSpPr>
            <a:spLocks/>
          </p:cNvSpPr>
          <p:nvPr/>
        </p:nvSpPr>
        <p:spPr bwMode="auto">
          <a:xfrm>
            <a:off x="2895600" y="2363788"/>
            <a:ext cx="2438400" cy="3200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Ionic Bonding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  <a:r>
              <a:rPr lang="en-US" sz="7500" baseline="30000"/>
              <a:t>2+</a:t>
            </a:r>
          </a:p>
        </p:txBody>
      </p:sp>
      <p:sp>
        <p:nvSpPr>
          <p:cNvPr id="54276" name="Oval 4"/>
          <p:cNvSpPr>
            <a:spLocks noChangeArrowheads="1"/>
          </p:cNvSpPr>
          <p:nvPr/>
        </p:nvSpPr>
        <p:spPr bwMode="auto">
          <a:xfrm>
            <a:off x="5715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Oval 5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5638800" y="3200400"/>
            <a:ext cx="212883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P  </a:t>
            </a:r>
            <a:r>
              <a:rPr lang="en-US" sz="7500" baseline="60000"/>
              <a:t>3-</a:t>
            </a:r>
          </a:p>
        </p:txBody>
      </p:sp>
      <p:sp>
        <p:nvSpPr>
          <p:cNvPr id="54279" name="Oval 7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0" name="Oval 8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Oval 9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Oval 10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Oval 11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1295400" y="4724400"/>
            <a:ext cx="2743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  <a:r>
              <a:rPr lang="en-US" sz="7500" baseline="30000"/>
              <a:t>2+</a:t>
            </a:r>
          </a:p>
        </p:txBody>
      </p:sp>
      <p:sp>
        <p:nvSpPr>
          <p:cNvPr id="54285" name="Oval 13"/>
          <p:cNvSpPr>
            <a:spLocks noChangeArrowheads="1"/>
          </p:cNvSpPr>
          <p:nvPr/>
        </p:nvSpPr>
        <p:spPr bwMode="auto">
          <a:xfrm>
            <a:off x="5562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Oval 14"/>
          <p:cNvSpPr>
            <a:spLocks noChangeArrowheads="1"/>
          </p:cNvSpPr>
          <p:nvPr/>
        </p:nvSpPr>
        <p:spPr bwMode="auto">
          <a:xfrm>
            <a:off x="5715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Oval 15"/>
          <p:cNvSpPr>
            <a:spLocks noChangeArrowheads="1"/>
          </p:cNvSpPr>
          <p:nvPr/>
        </p:nvSpPr>
        <p:spPr bwMode="auto">
          <a:xfrm>
            <a:off x="52578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Rectangle 16"/>
          <p:cNvSpPr>
            <a:spLocks noChangeArrowheads="1"/>
          </p:cNvSpPr>
          <p:nvPr/>
        </p:nvSpPr>
        <p:spPr bwMode="auto">
          <a:xfrm>
            <a:off x="5486400" y="48768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P  </a:t>
            </a:r>
            <a:r>
              <a:rPr lang="en-US" sz="7500" baseline="60000"/>
              <a:t>3-</a:t>
            </a:r>
          </a:p>
        </p:txBody>
      </p:sp>
      <p:sp>
        <p:nvSpPr>
          <p:cNvPr id="54289" name="Oval 17"/>
          <p:cNvSpPr>
            <a:spLocks noChangeArrowheads="1"/>
          </p:cNvSpPr>
          <p:nvPr/>
        </p:nvSpPr>
        <p:spPr bwMode="auto">
          <a:xfrm>
            <a:off x="5943600" y="4724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Oval 18"/>
          <p:cNvSpPr>
            <a:spLocks noChangeArrowheads="1"/>
          </p:cNvSpPr>
          <p:nvPr/>
        </p:nvSpPr>
        <p:spPr bwMode="auto">
          <a:xfrm>
            <a:off x="63246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91" name="Oval 19"/>
          <p:cNvSpPr>
            <a:spLocks noChangeArrowheads="1"/>
          </p:cNvSpPr>
          <p:nvPr/>
        </p:nvSpPr>
        <p:spPr bwMode="auto">
          <a:xfrm>
            <a:off x="6324600" y="5486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92" name="Oval 20"/>
          <p:cNvSpPr>
            <a:spLocks noChangeArrowheads="1"/>
          </p:cNvSpPr>
          <p:nvPr/>
        </p:nvSpPr>
        <p:spPr bwMode="auto">
          <a:xfrm>
            <a:off x="5943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1295400" y="19812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  <a:r>
              <a:rPr lang="en-US" sz="7500" baseline="30000"/>
              <a:t>2+</a:t>
            </a:r>
          </a:p>
        </p:txBody>
      </p:sp>
      <p:sp>
        <p:nvSpPr>
          <p:cNvPr id="54294" name="Oval 22"/>
          <p:cNvSpPr>
            <a:spLocks noChangeArrowheads="1"/>
          </p:cNvSpPr>
          <p:nvPr/>
        </p:nvSpPr>
        <p:spPr bwMode="auto">
          <a:xfrm>
            <a:off x="5562600" y="4724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95" name="Oval 23"/>
          <p:cNvSpPr>
            <a:spLocks noChangeArrowheads="1"/>
          </p:cNvSpPr>
          <p:nvPr/>
        </p:nvSpPr>
        <p:spPr bwMode="auto">
          <a:xfrm>
            <a:off x="5257800" y="5486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671513" y="554038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Ionic Bonding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822325" y="1260475"/>
            <a:ext cx="384175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= Ca</a:t>
            </a:r>
            <a:r>
              <a:rPr lang="en-US" sz="7500" baseline="-25000"/>
              <a:t>3</a:t>
            </a:r>
            <a:r>
              <a:rPr lang="en-US" sz="7500"/>
              <a:t>P</a:t>
            </a:r>
            <a:r>
              <a:rPr lang="en-US" sz="7500" baseline="-25000"/>
              <a:t>2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5310188" y="1619250"/>
            <a:ext cx="3124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>
                <a:solidFill>
                  <a:schemeClr val="tx2"/>
                </a:solidFill>
              </a:rPr>
              <a:t>Formula Unit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590550" y="2601913"/>
            <a:ext cx="7954963" cy="3810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This is a </a:t>
            </a:r>
            <a:r>
              <a:rPr lang="en-US" sz="3600" b="1"/>
              <a:t>chemical formula</a:t>
            </a:r>
            <a:r>
              <a:rPr lang="en-US" sz="3200"/>
              <a:t>, which shows the </a:t>
            </a:r>
            <a:r>
              <a:rPr lang="en-US" sz="3200" u="sng"/>
              <a:t>kinds</a:t>
            </a:r>
            <a:r>
              <a:rPr lang="en-US" sz="3200"/>
              <a:t> and </a:t>
            </a:r>
            <a:r>
              <a:rPr lang="en-US" sz="3200" u="sng"/>
              <a:t>numbers of atoms</a:t>
            </a:r>
            <a:r>
              <a:rPr lang="en-US" sz="3200"/>
              <a:t> in the smallest representative particle of the substance.</a:t>
            </a:r>
          </a:p>
          <a:p>
            <a:pPr>
              <a:spcBef>
                <a:spcPct val="50000"/>
              </a:spcBef>
            </a:pPr>
            <a:r>
              <a:rPr lang="en-US" sz="3200"/>
              <a:t>For an ionic compound, the smallest representative particle is called a:    </a:t>
            </a:r>
            <a:r>
              <a:rPr lang="en-US" sz="3200" b="1" i="1" u="sng">
                <a:solidFill>
                  <a:schemeClr val="tx2"/>
                </a:solidFill>
              </a:rPr>
              <a:t>Formula Unit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5289550" y="1631950"/>
            <a:ext cx="2757488" cy="5635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 flipH="1">
            <a:off x="4684713" y="1941513"/>
            <a:ext cx="61912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Section 7.1 - Ions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55763"/>
            <a:ext cx="7772400" cy="4813300"/>
          </a:xfrm>
        </p:spPr>
        <p:txBody>
          <a:bodyPr/>
          <a:lstStyle/>
          <a:p>
            <a:r>
              <a:rPr lang="en-US" sz="3600"/>
              <a:t>OBJECTIVES:</a:t>
            </a:r>
          </a:p>
          <a:p>
            <a:pPr lvl="1"/>
            <a:r>
              <a:rPr lang="en-US" sz="4800" u="sng"/>
              <a:t>Describe</a:t>
            </a:r>
            <a:r>
              <a:rPr lang="en-US" sz="4800"/>
              <a:t> how </a:t>
            </a:r>
            <a:r>
              <a:rPr lang="en-US" sz="4800" b="1"/>
              <a:t>cations</a:t>
            </a:r>
            <a:r>
              <a:rPr lang="en-US" sz="4800"/>
              <a:t> form.</a:t>
            </a:r>
            <a:endParaRPr lang="en-US" sz="4800" u="sng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31838"/>
          </a:xfrm>
          <a:noFill/>
          <a:ln/>
        </p:spPr>
        <p:txBody>
          <a:bodyPr/>
          <a:lstStyle/>
          <a:p>
            <a:r>
              <a:rPr lang="en-US" sz="4200"/>
              <a:t>Properties of Ionic Compounds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1301750"/>
            <a:ext cx="8120063" cy="5254625"/>
          </a:xfrm>
          <a:noFill/>
          <a:ln/>
        </p:spPr>
        <p:txBody>
          <a:bodyPr/>
          <a:lstStyle/>
          <a:p>
            <a:pPr marL="609600" indent="-609600">
              <a:buClr>
                <a:srgbClr val="FAFD00"/>
              </a:buClr>
              <a:buSzTx/>
              <a:buFont typeface="Monotype Sorts" pitchFamily="2" charset="2"/>
              <a:buAutoNum type="arabicPeriod"/>
            </a:pPr>
            <a:r>
              <a:rPr lang="en-US" sz="3400" u="sng">
                <a:solidFill>
                  <a:srgbClr val="FAFD00"/>
                </a:solidFill>
              </a:rPr>
              <a:t>Crystalline</a:t>
            </a:r>
            <a:r>
              <a:rPr lang="en-US" sz="3400"/>
              <a:t> solids - a regular repeating arrangement of ions in the solid: Fig. 7.9, page 197</a:t>
            </a:r>
          </a:p>
          <a:p>
            <a:pPr marL="1066800" lvl="1" indent="-609600"/>
            <a:r>
              <a:rPr lang="en-US" sz="3400"/>
              <a:t>Ions are </a:t>
            </a:r>
            <a:r>
              <a:rPr lang="en-US" sz="3400" u="sng"/>
              <a:t>strongly</a:t>
            </a:r>
            <a:r>
              <a:rPr lang="en-US" sz="3400"/>
              <a:t> bonded together.</a:t>
            </a:r>
          </a:p>
          <a:p>
            <a:pPr marL="1066800" lvl="1" indent="-609600"/>
            <a:r>
              <a:rPr lang="en-US" sz="3400"/>
              <a:t>Structure is rigid.</a:t>
            </a:r>
          </a:p>
          <a:p>
            <a:pPr marL="609600" indent="-609600">
              <a:buClr>
                <a:srgbClr val="FAFD00"/>
              </a:buClr>
              <a:buSzTx/>
              <a:buFont typeface="Monotype Sorts" pitchFamily="2" charset="2"/>
              <a:buAutoNum type="arabicPeriod" startAt="2"/>
            </a:pPr>
            <a:r>
              <a:rPr lang="en-US" sz="3400" u="sng"/>
              <a:t>High melting points</a:t>
            </a:r>
            <a:endParaRPr lang="en-US" sz="3400"/>
          </a:p>
          <a:p>
            <a:pPr marL="609600" indent="-609600"/>
            <a:r>
              <a:rPr lang="en-US" sz="3400">
                <a:solidFill>
                  <a:srgbClr val="FAFD00"/>
                </a:solidFill>
              </a:rPr>
              <a:t>Coordination number</a:t>
            </a:r>
            <a:r>
              <a:rPr lang="en-US" sz="3400"/>
              <a:t>- number of ions of opposite charge surrounding it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uiExpand="1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390" name="Object 6"/>
          <p:cNvGraphicFramePr>
            <a:graphicFrameLocks noChangeAspect="1"/>
          </p:cNvGraphicFramePr>
          <p:nvPr/>
        </p:nvGraphicFramePr>
        <p:xfrm>
          <a:off x="0" y="184150"/>
          <a:ext cx="8961438" cy="6673850"/>
        </p:xfrm>
        <a:graphic>
          <a:graphicData uri="http://schemas.openxmlformats.org/presentationml/2006/ole">
            <p:oleObj spid="_x0000_s144390" name="Acrobat Document" r:id="rId3" imgW="5830114" imgH="7457143" progId="AcroExch.Document.7">
              <p:embed/>
            </p:oleObj>
          </a:graphicData>
        </a:graphic>
      </p:graphicFrame>
      <p:sp>
        <p:nvSpPr>
          <p:cNvPr id="144391" name="Text Box 7"/>
          <p:cNvSpPr txBox="1">
            <a:spLocks noChangeArrowheads="1"/>
          </p:cNvSpPr>
          <p:nvPr/>
        </p:nvSpPr>
        <p:spPr bwMode="auto">
          <a:xfrm>
            <a:off x="5584825" y="490538"/>
            <a:ext cx="18430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</a:t>
            </a:r>
            <a:r>
              <a:rPr lang="en-US" sz="2400" b="1"/>
              <a:t>- Page 198</a:t>
            </a:r>
          </a:p>
        </p:txBody>
      </p:sp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5133975" y="1055688"/>
            <a:ext cx="37290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chemeClr val="bg2"/>
                </a:solidFill>
              </a:rPr>
              <a:t>Coordination Numbers:</a:t>
            </a:r>
          </a:p>
        </p:txBody>
      </p:sp>
      <p:sp>
        <p:nvSpPr>
          <p:cNvPr id="144393" name="Text Box 9"/>
          <p:cNvSpPr txBox="1">
            <a:spLocks noChangeArrowheads="1"/>
          </p:cNvSpPr>
          <p:nvPr/>
        </p:nvSpPr>
        <p:spPr bwMode="auto">
          <a:xfrm>
            <a:off x="5867400" y="1828800"/>
            <a:ext cx="28956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Both the sodium and chlorine have 6</a:t>
            </a:r>
          </a:p>
        </p:txBody>
      </p:sp>
      <p:sp>
        <p:nvSpPr>
          <p:cNvPr id="144394" name="Text Box 10"/>
          <p:cNvSpPr txBox="1">
            <a:spLocks noChangeArrowheads="1"/>
          </p:cNvSpPr>
          <p:nvPr/>
        </p:nvSpPr>
        <p:spPr bwMode="auto">
          <a:xfrm>
            <a:off x="5943600" y="3505200"/>
            <a:ext cx="28956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Both the cesium and chlorine have 8</a:t>
            </a:r>
          </a:p>
        </p:txBody>
      </p:sp>
      <p:sp>
        <p:nvSpPr>
          <p:cNvPr id="144395" name="Text Box 11"/>
          <p:cNvSpPr txBox="1">
            <a:spLocks noChangeArrowheads="1"/>
          </p:cNvSpPr>
          <p:nvPr/>
        </p:nvSpPr>
        <p:spPr bwMode="auto">
          <a:xfrm>
            <a:off x="5943600" y="5181600"/>
            <a:ext cx="2895600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Each titanium has 6, and each oxygen has 3</a:t>
            </a:r>
          </a:p>
        </p:txBody>
      </p:sp>
      <p:sp>
        <p:nvSpPr>
          <p:cNvPr id="144396" name="Text Box 12"/>
          <p:cNvSpPr txBox="1">
            <a:spLocks noChangeArrowheads="1"/>
          </p:cNvSpPr>
          <p:nvPr/>
        </p:nvSpPr>
        <p:spPr bwMode="auto">
          <a:xfrm>
            <a:off x="304800" y="2209800"/>
            <a:ext cx="19050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</a:rPr>
              <a:t>NaCl</a:t>
            </a:r>
          </a:p>
        </p:txBody>
      </p:sp>
      <p:sp>
        <p:nvSpPr>
          <p:cNvPr id="144397" name="Text Box 13"/>
          <p:cNvSpPr txBox="1">
            <a:spLocks noChangeArrowheads="1"/>
          </p:cNvSpPr>
          <p:nvPr/>
        </p:nvSpPr>
        <p:spPr bwMode="auto">
          <a:xfrm>
            <a:off x="304800" y="3886200"/>
            <a:ext cx="22098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</a:rPr>
              <a:t>CsCl</a:t>
            </a:r>
          </a:p>
        </p:txBody>
      </p:sp>
      <p:sp>
        <p:nvSpPr>
          <p:cNvPr id="144398" name="Text Box 14"/>
          <p:cNvSpPr txBox="1">
            <a:spLocks noChangeArrowheads="1"/>
          </p:cNvSpPr>
          <p:nvPr/>
        </p:nvSpPr>
        <p:spPr bwMode="auto">
          <a:xfrm>
            <a:off x="381000" y="5562600"/>
            <a:ext cx="19050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</a:rPr>
              <a:t>TiO</a:t>
            </a:r>
            <a:r>
              <a:rPr lang="en-US" sz="3200" b="1" baseline="-25000">
                <a:solidFill>
                  <a:schemeClr val="bg2"/>
                </a:solidFill>
              </a:rPr>
              <a:t>2</a:t>
            </a:r>
            <a:endParaRPr lang="en-US" sz="3200">
              <a:solidFill>
                <a:schemeClr val="bg2"/>
              </a:solidFill>
            </a:endParaRPr>
          </a:p>
        </p:txBody>
      </p:sp>
      <p:sp>
        <p:nvSpPr>
          <p:cNvPr id="144399" name="Line 15"/>
          <p:cNvSpPr>
            <a:spLocks noChangeShapeType="1"/>
          </p:cNvSpPr>
          <p:nvPr/>
        </p:nvSpPr>
        <p:spPr bwMode="auto">
          <a:xfrm>
            <a:off x="1524000" y="2514600"/>
            <a:ext cx="11430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400" name="Line 16"/>
          <p:cNvSpPr>
            <a:spLocks noChangeShapeType="1"/>
          </p:cNvSpPr>
          <p:nvPr/>
        </p:nvSpPr>
        <p:spPr bwMode="auto">
          <a:xfrm>
            <a:off x="1524000" y="4170363"/>
            <a:ext cx="11430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401" name="Line 17"/>
          <p:cNvSpPr>
            <a:spLocks noChangeShapeType="1"/>
          </p:cNvSpPr>
          <p:nvPr/>
        </p:nvSpPr>
        <p:spPr bwMode="auto">
          <a:xfrm>
            <a:off x="1524000" y="5867400"/>
            <a:ext cx="11430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Do they Conduct?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688" y="1341438"/>
            <a:ext cx="8245475" cy="5029200"/>
          </a:xfrm>
          <a:noFill/>
          <a:ln/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/>
              <a:t>Conducting electricity means allowing charges to move.</a:t>
            </a:r>
          </a:p>
          <a:p>
            <a:pPr marL="609600" indent="-609600">
              <a:lnSpc>
                <a:spcPct val="90000"/>
              </a:lnSpc>
            </a:pPr>
            <a:r>
              <a:rPr lang="en-US"/>
              <a:t>In a solid, the ions are locked in place.</a:t>
            </a:r>
          </a:p>
          <a:p>
            <a:pPr marL="609600" indent="-609600">
              <a:lnSpc>
                <a:spcPct val="90000"/>
              </a:lnSpc>
            </a:pPr>
            <a:r>
              <a:rPr lang="en-US"/>
              <a:t>Ionic solids are insulators.</a:t>
            </a:r>
          </a:p>
          <a:p>
            <a:pPr marL="609600" indent="-609600">
              <a:lnSpc>
                <a:spcPct val="90000"/>
              </a:lnSpc>
            </a:pPr>
            <a:r>
              <a:rPr lang="en-US"/>
              <a:t>When </a:t>
            </a:r>
            <a:r>
              <a:rPr lang="en-US" u="sng">
                <a:solidFill>
                  <a:srgbClr val="FAFD00"/>
                </a:solidFill>
              </a:rPr>
              <a:t>melted</a:t>
            </a:r>
            <a:r>
              <a:rPr lang="en-US"/>
              <a:t>, the ions can move around.</a:t>
            </a:r>
          </a:p>
          <a:p>
            <a:pPr marL="609600" indent="-609600">
              <a:lnSpc>
                <a:spcPct val="90000"/>
              </a:lnSpc>
              <a:buClr>
                <a:srgbClr val="FAFD00"/>
              </a:buClr>
              <a:buSzTx/>
              <a:buFont typeface="Monotype Sorts" pitchFamily="2" charset="2"/>
              <a:buAutoNum type="arabicPeriod" startAt="3"/>
            </a:pPr>
            <a:r>
              <a:rPr lang="en-US"/>
              <a:t>Melted ionic compounds conduct.</a:t>
            </a:r>
          </a:p>
          <a:p>
            <a:pPr marL="1066800" lvl="1" indent="-609600">
              <a:lnSpc>
                <a:spcPct val="90000"/>
              </a:lnSpc>
            </a:pPr>
            <a:r>
              <a:rPr lang="en-US"/>
              <a:t>NaCl: must get to about 800 ºC.</a:t>
            </a:r>
          </a:p>
          <a:p>
            <a:pPr marL="1066800" lvl="1" indent="-609600">
              <a:lnSpc>
                <a:spcPct val="90000"/>
              </a:lnSpc>
            </a:pPr>
            <a:r>
              <a:rPr lang="en-US" u="sng">
                <a:solidFill>
                  <a:srgbClr val="FAFD00"/>
                </a:solidFill>
              </a:rPr>
              <a:t>Dissolved in water</a:t>
            </a:r>
            <a:r>
              <a:rPr lang="en-US">
                <a:solidFill>
                  <a:srgbClr val="FAFD00"/>
                </a:solidFill>
              </a:rPr>
              <a:t>,</a:t>
            </a:r>
            <a:r>
              <a:rPr lang="en-US"/>
              <a:t> they also conduct (free to move in aqueous solutions)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uiExpand="1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412" name="Object 4"/>
          <p:cNvGraphicFramePr>
            <a:graphicFrameLocks noChangeAspect="1"/>
          </p:cNvGraphicFramePr>
          <p:nvPr/>
        </p:nvGraphicFramePr>
        <p:xfrm>
          <a:off x="234950" y="182563"/>
          <a:ext cx="8655050" cy="6484937"/>
        </p:xfrm>
        <a:graphic>
          <a:graphicData uri="http://schemas.openxmlformats.org/presentationml/2006/ole">
            <p:oleObj spid="_x0000_s145412" name="Acrobat Document" r:id="rId3" imgW="5830114" imgH="7457143" progId="AcroExch.Document.7">
              <p:embed/>
            </p:oleObj>
          </a:graphicData>
        </a:graphic>
      </p:graphicFrame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6864350" y="717550"/>
            <a:ext cx="18430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</a:t>
            </a:r>
            <a:r>
              <a:rPr lang="en-US" sz="2400" b="1"/>
              <a:t>- Page 198</a:t>
            </a:r>
          </a:p>
        </p:txBody>
      </p:sp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703263" y="1406525"/>
            <a:ext cx="8159750" cy="1463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>
                <a:solidFill>
                  <a:schemeClr val="bg2"/>
                </a:solidFill>
              </a:rPr>
              <a:t>The ions are </a:t>
            </a:r>
            <a:r>
              <a:rPr lang="en-US" sz="3000" u="sng">
                <a:solidFill>
                  <a:schemeClr val="bg2"/>
                </a:solidFill>
              </a:rPr>
              <a:t>free to move</a:t>
            </a:r>
            <a:r>
              <a:rPr lang="en-US" sz="3000">
                <a:solidFill>
                  <a:schemeClr val="bg2"/>
                </a:solidFill>
              </a:rPr>
              <a:t> when they are </a:t>
            </a:r>
            <a:r>
              <a:rPr lang="en-US" sz="3000" b="1">
                <a:solidFill>
                  <a:schemeClr val="bg2"/>
                </a:solidFill>
              </a:rPr>
              <a:t>molten</a:t>
            </a:r>
            <a:r>
              <a:rPr lang="en-US" sz="3000">
                <a:solidFill>
                  <a:schemeClr val="bg2"/>
                </a:solidFill>
              </a:rPr>
              <a:t> (or in </a:t>
            </a:r>
            <a:r>
              <a:rPr lang="en-US" sz="3000" b="1">
                <a:solidFill>
                  <a:schemeClr val="bg2"/>
                </a:solidFill>
              </a:rPr>
              <a:t>aqueous solution</a:t>
            </a:r>
            <a:r>
              <a:rPr lang="en-US" sz="3000">
                <a:solidFill>
                  <a:schemeClr val="bg2"/>
                </a:solidFill>
              </a:rPr>
              <a:t>), and thus they are able to conduct the electric current.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431925"/>
          </a:xfrm>
        </p:spPr>
        <p:txBody>
          <a:bodyPr/>
          <a:lstStyle/>
          <a:p>
            <a:r>
              <a:rPr lang="en-US"/>
              <a:t>Section 7.3</a:t>
            </a:r>
            <a:br>
              <a:rPr lang="en-US"/>
            </a:br>
            <a:r>
              <a:rPr lang="en-US"/>
              <a:t>Bonding in Metals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27275"/>
            <a:ext cx="7772400" cy="3768725"/>
          </a:xfrm>
        </p:spPr>
        <p:txBody>
          <a:bodyPr/>
          <a:lstStyle/>
          <a:p>
            <a:r>
              <a:rPr lang="en-US" sz="3600"/>
              <a:t>OBJECTIVES:</a:t>
            </a:r>
          </a:p>
          <a:p>
            <a:pPr lvl="1"/>
            <a:r>
              <a:rPr lang="en-US" sz="4800" u="sng"/>
              <a:t>Model</a:t>
            </a:r>
            <a:r>
              <a:rPr lang="en-US" sz="4800"/>
              <a:t> the valence electrons of metal atoms.</a:t>
            </a:r>
            <a:endParaRPr lang="en-US" sz="4800" u="sng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431925"/>
          </a:xfrm>
        </p:spPr>
        <p:txBody>
          <a:bodyPr/>
          <a:lstStyle/>
          <a:p>
            <a:r>
              <a:rPr lang="en-US"/>
              <a:t>Section 7.3</a:t>
            </a:r>
            <a:br>
              <a:rPr lang="en-US"/>
            </a:br>
            <a:r>
              <a:rPr lang="en-US"/>
              <a:t>Bonding in Metals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27275"/>
            <a:ext cx="7772400" cy="3768725"/>
          </a:xfrm>
        </p:spPr>
        <p:txBody>
          <a:bodyPr/>
          <a:lstStyle/>
          <a:p>
            <a:r>
              <a:rPr lang="en-US" sz="3600"/>
              <a:t>OBJECTIVES:</a:t>
            </a:r>
          </a:p>
          <a:p>
            <a:pPr lvl="1"/>
            <a:r>
              <a:rPr lang="en-US" sz="4800" u="sng"/>
              <a:t>Describe</a:t>
            </a:r>
            <a:r>
              <a:rPr lang="en-US" sz="4800"/>
              <a:t> the arrangement of atoms in a metal.</a:t>
            </a:r>
            <a:endParaRPr lang="en-US" sz="4800" u="sng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431925"/>
          </a:xfrm>
        </p:spPr>
        <p:txBody>
          <a:bodyPr/>
          <a:lstStyle/>
          <a:p>
            <a:r>
              <a:rPr lang="en-US"/>
              <a:t>Section 7.3</a:t>
            </a:r>
            <a:br>
              <a:rPr lang="en-US"/>
            </a:br>
            <a:r>
              <a:rPr lang="en-US"/>
              <a:t>Bonding in Metals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27275"/>
            <a:ext cx="7772400" cy="3768725"/>
          </a:xfrm>
        </p:spPr>
        <p:txBody>
          <a:bodyPr/>
          <a:lstStyle/>
          <a:p>
            <a:r>
              <a:rPr lang="en-US" sz="3600"/>
              <a:t>OBJECTIVES:</a:t>
            </a:r>
          </a:p>
          <a:p>
            <a:pPr lvl="1"/>
            <a:r>
              <a:rPr lang="en-US" sz="4800" u="sng"/>
              <a:t>Explain</a:t>
            </a:r>
            <a:r>
              <a:rPr lang="en-US" sz="4800"/>
              <a:t> the importance of alloys.</a:t>
            </a:r>
            <a:endParaRPr lang="en-US" sz="4800" u="sng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2503055" y="4008582"/>
            <a:ext cx="4682836" cy="1496291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1001">
            <a:schemeClr val="dk1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70084"/>
          </a:xfrm>
          <a:noFill/>
          <a:ln/>
        </p:spPr>
        <p:txBody>
          <a:bodyPr/>
          <a:lstStyle/>
          <a:p>
            <a:r>
              <a:rPr lang="en-US" dirty="0"/>
              <a:t>Metallic </a:t>
            </a:r>
            <a:r>
              <a:rPr lang="en-US" dirty="0" smtClean="0"/>
              <a:t>Bonds</a:t>
            </a:r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79975"/>
          </a:xfrm>
          <a:noFill/>
          <a:ln/>
        </p:spPr>
        <p:txBody>
          <a:bodyPr/>
          <a:lstStyle/>
          <a:p>
            <a:pPr lvl="1">
              <a:buClr>
                <a:schemeClr val="hlink"/>
              </a:buClr>
              <a:buSzPct val="75000"/>
              <a:buNone/>
              <a:defRPr/>
            </a:pPr>
            <a:r>
              <a:rPr lang="en-US" u="sng" dirty="0">
                <a:solidFill>
                  <a:schemeClr val="tx2"/>
                </a:solidFill>
              </a:rPr>
              <a:t>Metallic Bonds</a:t>
            </a:r>
            <a:r>
              <a:rPr lang="en-US" dirty="0">
                <a:solidFill>
                  <a:schemeClr val="tx2"/>
                </a:solidFill>
              </a:rPr>
              <a:t>: </a:t>
            </a:r>
            <a:endParaRPr lang="en-US" dirty="0" smtClean="0">
              <a:solidFill>
                <a:schemeClr val="tx2"/>
              </a:solidFill>
            </a:endParaRPr>
          </a:p>
          <a:p>
            <a:pPr lvl="1">
              <a:buClr>
                <a:schemeClr val="hlink"/>
              </a:buClr>
              <a:buSzPct val="75000"/>
              <a:buNone/>
              <a:defRPr/>
            </a:pPr>
            <a:r>
              <a:rPr lang="en-US" sz="3200" dirty="0" smtClean="0">
                <a:latin typeface="+mn-lt"/>
              </a:rPr>
              <a:t>   Consist </a:t>
            </a:r>
            <a:r>
              <a:rPr lang="en-US" sz="3200" dirty="0">
                <a:latin typeface="+mn-lt"/>
              </a:rPr>
              <a:t>of the attraction of </a:t>
            </a:r>
            <a:r>
              <a:rPr lang="en-US" sz="3200" dirty="0" smtClean="0">
                <a:latin typeface="+mn-lt"/>
              </a:rPr>
              <a:t>free-floating valence </a:t>
            </a:r>
            <a:r>
              <a:rPr lang="en-US" sz="3200" dirty="0">
                <a:latin typeface="+mn-lt"/>
              </a:rPr>
              <a:t>electrons for the positively charged metal ions </a:t>
            </a:r>
            <a:endParaRPr lang="en-US" sz="3200" dirty="0" smtClean="0">
              <a:latin typeface="+mn-lt"/>
            </a:endParaRPr>
          </a:p>
          <a:p>
            <a:pPr lvl="1">
              <a:buClr>
                <a:schemeClr val="hlink"/>
              </a:buClr>
              <a:buSzPct val="75000"/>
              <a:buNone/>
              <a:defRPr/>
            </a:pPr>
            <a:endParaRPr lang="en-US" dirty="0"/>
          </a:p>
          <a:p>
            <a:pPr lvl="1">
              <a:buClr>
                <a:schemeClr val="hlink"/>
              </a:buClr>
              <a:buSzPct val="75000"/>
              <a:buNone/>
              <a:defRPr/>
            </a:pPr>
            <a:r>
              <a:rPr lang="en-US" sz="3200" dirty="0" smtClean="0">
                <a:latin typeface="+mn-lt"/>
              </a:rPr>
              <a:t>				Also </a:t>
            </a:r>
            <a:r>
              <a:rPr lang="en-US" sz="3200" dirty="0">
                <a:latin typeface="+mn-lt"/>
              </a:rPr>
              <a:t>known as </a:t>
            </a:r>
            <a:r>
              <a:rPr lang="en-US" sz="3200" dirty="0" smtClean="0">
                <a:latin typeface="+mn-lt"/>
              </a:rPr>
              <a:t>the:</a:t>
            </a:r>
          </a:p>
          <a:p>
            <a:pPr lvl="1" algn="ctr">
              <a:buClr>
                <a:schemeClr val="hlink"/>
              </a:buClr>
              <a:buSzPct val="75000"/>
              <a:buNone/>
              <a:defRPr/>
            </a:pPr>
            <a:r>
              <a:rPr lang="en-US" sz="3200" i="1" dirty="0" smtClean="0">
                <a:solidFill>
                  <a:srgbClr val="00B050"/>
                </a:solidFill>
                <a:latin typeface="+mn-lt"/>
              </a:rPr>
              <a:t>“Sea </a:t>
            </a:r>
            <a:r>
              <a:rPr lang="en-US" sz="3200" i="1" dirty="0">
                <a:solidFill>
                  <a:srgbClr val="00B050"/>
                </a:solidFill>
                <a:latin typeface="+mn-lt"/>
              </a:rPr>
              <a:t>of Electrons </a:t>
            </a:r>
            <a:r>
              <a:rPr lang="en-US" sz="3200" i="1" dirty="0" smtClean="0">
                <a:solidFill>
                  <a:srgbClr val="00B050"/>
                </a:solidFill>
                <a:latin typeface="+mn-lt"/>
              </a:rPr>
              <a:t>Model”</a:t>
            </a:r>
            <a:endParaRPr lang="en-US" sz="3200" i="1" dirty="0">
              <a:solidFill>
                <a:srgbClr val="00B050"/>
              </a:solidFill>
              <a:latin typeface="+mn-lt"/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uiExpand="1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Sea of Electrons</a:t>
            </a:r>
          </a:p>
        </p:txBody>
      </p:sp>
      <p:grpSp>
        <p:nvGrpSpPr>
          <p:cNvPr id="66613" name="Group 53"/>
          <p:cNvGrpSpPr>
            <a:grpSpLocks/>
          </p:cNvGrpSpPr>
          <p:nvPr/>
        </p:nvGrpSpPr>
        <p:grpSpPr bwMode="auto">
          <a:xfrm>
            <a:off x="2390775" y="3522663"/>
            <a:ext cx="3617913" cy="1989137"/>
            <a:chOff x="1506" y="2219"/>
            <a:chExt cx="2279" cy="1253"/>
          </a:xfrm>
        </p:grpSpPr>
        <p:grpSp>
          <p:nvGrpSpPr>
            <p:cNvPr id="66565" name="Group 5"/>
            <p:cNvGrpSpPr>
              <a:grpSpLocks/>
            </p:cNvGrpSpPr>
            <p:nvPr/>
          </p:nvGrpSpPr>
          <p:grpSpPr bwMode="auto">
            <a:xfrm>
              <a:off x="1506" y="2219"/>
              <a:ext cx="288" cy="442"/>
              <a:chOff x="1506" y="2219"/>
              <a:chExt cx="288" cy="442"/>
            </a:xfrm>
          </p:grpSpPr>
          <p:sp>
            <p:nvSpPr>
              <p:cNvPr id="66563" name="Oval 3"/>
              <p:cNvSpPr>
                <a:spLocks noChangeArrowheads="1"/>
              </p:cNvSpPr>
              <p:nvPr/>
            </p:nvSpPr>
            <p:spPr bwMode="auto">
              <a:xfrm>
                <a:off x="1506" y="2275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40000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64" name="Rectangle 4"/>
              <p:cNvSpPr>
                <a:spLocks noChangeArrowheads="1"/>
              </p:cNvSpPr>
              <p:nvPr/>
            </p:nvSpPr>
            <p:spPr bwMode="auto">
              <a:xfrm>
                <a:off x="1525" y="2219"/>
                <a:ext cx="19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/>
                  <a:t>+</a:t>
                </a:r>
              </a:p>
            </p:txBody>
          </p:sp>
        </p:grpSp>
        <p:grpSp>
          <p:nvGrpSpPr>
            <p:cNvPr id="66568" name="Group 8"/>
            <p:cNvGrpSpPr>
              <a:grpSpLocks/>
            </p:cNvGrpSpPr>
            <p:nvPr/>
          </p:nvGrpSpPr>
          <p:grpSpPr bwMode="auto">
            <a:xfrm>
              <a:off x="2028" y="2219"/>
              <a:ext cx="288" cy="442"/>
              <a:chOff x="2028" y="2219"/>
              <a:chExt cx="288" cy="442"/>
            </a:xfrm>
          </p:grpSpPr>
          <p:sp>
            <p:nvSpPr>
              <p:cNvPr id="66566" name="Oval 6"/>
              <p:cNvSpPr>
                <a:spLocks noChangeArrowheads="1"/>
              </p:cNvSpPr>
              <p:nvPr/>
            </p:nvSpPr>
            <p:spPr bwMode="auto">
              <a:xfrm>
                <a:off x="2028" y="2275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40000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67" name="Rectangle 7"/>
              <p:cNvSpPr>
                <a:spLocks noChangeArrowheads="1"/>
              </p:cNvSpPr>
              <p:nvPr/>
            </p:nvSpPr>
            <p:spPr bwMode="auto">
              <a:xfrm>
                <a:off x="2047" y="2219"/>
                <a:ext cx="19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/>
                  <a:t>+</a:t>
                </a:r>
              </a:p>
            </p:txBody>
          </p:sp>
        </p:grpSp>
        <p:grpSp>
          <p:nvGrpSpPr>
            <p:cNvPr id="66571" name="Group 11"/>
            <p:cNvGrpSpPr>
              <a:grpSpLocks/>
            </p:cNvGrpSpPr>
            <p:nvPr/>
          </p:nvGrpSpPr>
          <p:grpSpPr bwMode="auto">
            <a:xfrm>
              <a:off x="2434" y="2219"/>
              <a:ext cx="288" cy="442"/>
              <a:chOff x="2434" y="2219"/>
              <a:chExt cx="288" cy="442"/>
            </a:xfrm>
          </p:grpSpPr>
          <p:sp>
            <p:nvSpPr>
              <p:cNvPr id="66569" name="Oval 9"/>
              <p:cNvSpPr>
                <a:spLocks noChangeArrowheads="1"/>
              </p:cNvSpPr>
              <p:nvPr/>
            </p:nvSpPr>
            <p:spPr bwMode="auto">
              <a:xfrm>
                <a:off x="2434" y="2275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40000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0" name="Rectangle 10"/>
              <p:cNvSpPr>
                <a:spLocks noChangeArrowheads="1"/>
              </p:cNvSpPr>
              <p:nvPr/>
            </p:nvSpPr>
            <p:spPr bwMode="auto">
              <a:xfrm>
                <a:off x="2453" y="2219"/>
                <a:ext cx="19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/>
                  <a:t>+</a:t>
                </a:r>
              </a:p>
            </p:txBody>
          </p:sp>
        </p:grpSp>
        <p:grpSp>
          <p:nvGrpSpPr>
            <p:cNvPr id="66574" name="Group 14"/>
            <p:cNvGrpSpPr>
              <a:grpSpLocks/>
            </p:cNvGrpSpPr>
            <p:nvPr/>
          </p:nvGrpSpPr>
          <p:grpSpPr bwMode="auto">
            <a:xfrm>
              <a:off x="2947" y="2219"/>
              <a:ext cx="288" cy="442"/>
              <a:chOff x="2947" y="2219"/>
              <a:chExt cx="288" cy="442"/>
            </a:xfrm>
          </p:grpSpPr>
          <p:sp>
            <p:nvSpPr>
              <p:cNvPr id="66572" name="Oval 12"/>
              <p:cNvSpPr>
                <a:spLocks noChangeArrowheads="1"/>
              </p:cNvSpPr>
              <p:nvPr/>
            </p:nvSpPr>
            <p:spPr bwMode="auto">
              <a:xfrm>
                <a:off x="2947" y="2275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40000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3" name="Rectangle 13"/>
              <p:cNvSpPr>
                <a:spLocks noChangeArrowheads="1"/>
              </p:cNvSpPr>
              <p:nvPr/>
            </p:nvSpPr>
            <p:spPr bwMode="auto">
              <a:xfrm>
                <a:off x="2966" y="2219"/>
                <a:ext cx="19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/>
                  <a:t>+</a:t>
                </a:r>
              </a:p>
            </p:txBody>
          </p:sp>
        </p:grpSp>
        <p:grpSp>
          <p:nvGrpSpPr>
            <p:cNvPr id="66577" name="Group 17"/>
            <p:cNvGrpSpPr>
              <a:grpSpLocks/>
            </p:cNvGrpSpPr>
            <p:nvPr/>
          </p:nvGrpSpPr>
          <p:grpSpPr bwMode="auto">
            <a:xfrm>
              <a:off x="1776" y="2629"/>
              <a:ext cx="288" cy="442"/>
              <a:chOff x="1776" y="2629"/>
              <a:chExt cx="288" cy="442"/>
            </a:xfrm>
          </p:grpSpPr>
          <p:sp>
            <p:nvSpPr>
              <p:cNvPr id="66575" name="Oval 15"/>
              <p:cNvSpPr>
                <a:spLocks noChangeArrowheads="1"/>
              </p:cNvSpPr>
              <p:nvPr/>
            </p:nvSpPr>
            <p:spPr bwMode="auto">
              <a:xfrm>
                <a:off x="1776" y="2685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40000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6" name="Rectangle 16"/>
              <p:cNvSpPr>
                <a:spLocks noChangeArrowheads="1"/>
              </p:cNvSpPr>
              <p:nvPr/>
            </p:nvSpPr>
            <p:spPr bwMode="auto">
              <a:xfrm>
                <a:off x="1795" y="2629"/>
                <a:ext cx="19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/>
                  <a:t>+</a:t>
                </a:r>
              </a:p>
            </p:txBody>
          </p:sp>
        </p:grpSp>
        <p:grpSp>
          <p:nvGrpSpPr>
            <p:cNvPr id="66580" name="Group 20"/>
            <p:cNvGrpSpPr>
              <a:grpSpLocks/>
            </p:cNvGrpSpPr>
            <p:nvPr/>
          </p:nvGrpSpPr>
          <p:grpSpPr bwMode="auto">
            <a:xfrm>
              <a:off x="2299" y="2629"/>
              <a:ext cx="288" cy="442"/>
              <a:chOff x="2299" y="2629"/>
              <a:chExt cx="288" cy="442"/>
            </a:xfrm>
          </p:grpSpPr>
          <p:sp>
            <p:nvSpPr>
              <p:cNvPr id="66578" name="Oval 18"/>
              <p:cNvSpPr>
                <a:spLocks noChangeArrowheads="1"/>
              </p:cNvSpPr>
              <p:nvPr/>
            </p:nvSpPr>
            <p:spPr bwMode="auto">
              <a:xfrm>
                <a:off x="2299" y="2685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40000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9" name="Rectangle 19"/>
              <p:cNvSpPr>
                <a:spLocks noChangeArrowheads="1"/>
              </p:cNvSpPr>
              <p:nvPr/>
            </p:nvSpPr>
            <p:spPr bwMode="auto">
              <a:xfrm>
                <a:off x="2318" y="2629"/>
                <a:ext cx="19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/>
                  <a:t>+</a:t>
                </a:r>
              </a:p>
            </p:txBody>
          </p:sp>
        </p:grpSp>
        <p:grpSp>
          <p:nvGrpSpPr>
            <p:cNvPr id="66583" name="Group 23"/>
            <p:cNvGrpSpPr>
              <a:grpSpLocks/>
            </p:cNvGrpSpPr>
            <p:nvPr/>
          </p:nvGrpSpPr>
          <p:grpSpPr bwMode="auto">
            <a:xfrm>
              <a:off x="2793" y="2629"/>
              <a:ext cx="288" cy="442"/>
              <a:chOff x="2793" y="2629"/>
              <a:chExt cx="288" cy="442"/>
            </a:xfrm>
          </p:grpSpPr>
          <p:sp>
            <p:nvSpPr>
              <p:cNvPr id="66581" name="Oval 21"/>
              <p:cNvSpPr>
                <a:spLocks noChangeArrowheads="1"/>
              </p:cNvSpPr>
              <p:nvPr/>
            </p:nvSpPr>
            <p:spPr bwMode="auto">
              <a:xfrm>
                <a:off x="2793" y="2685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40000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2" name="Rectangle 22"/>
              <p:cNvSpPr>
                <a:spLocks noChangeArrowheads="1"/>
              </p:cNvSpPr>
              <p:nvPr/>
            </p:nvSpPr>
            <p:spPr bwMode="auto">
              <a:xfrm>
                <a:off x="2812" y="2629"/>
                <a:ext cx="19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/>
                  <a:t>+</a:t>
                </a:r>
              </a:p>
            </p:txBody>
          </p:sp>
        </p:grpSp>
        <p:grpSp>
          <p:nvGrpSpPr>
            <p:cNvPr id="66586" name="Group 26"/>
            <p:cNvGrpSpPr>
              <a:grpSpLocks/>
            </p:cNvGrpSpPr>
            <p:nvPr/>
          </p:nvGrpSpPr>
          <p:grpSpPr bwMode="auto">
            <a:xfrm>
              <a:off x="3286" y="2629"/>
              <a:ext cx="288" cy="442"/>
              <a:chOff x="3286" y="2629"/>
              <a:chExt cx="288" cy="442"/>
            </a:xfrm>
          </p:grpSpPr>
          <p:sp>
            <p:nvSpPr>
              <p:cNvPr id="66584" name="Oval 24"/>
              <p:cNvSpPr>
                <a:spLocks noChangeArrowheads="1"/>
              </p:cNvSpPr>
              <p:nvPr/>
            </p:nvSpPr>
            <p:spPr bwMode="auto">
              <a:xfrm>
                <a:off x="3286" y="2685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40000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5" name="Rectangle 25"/>
              <p:cNvSpPr>
                <a:spLocks noChangeArrowheads="1"/>
              </p:cNvSpPr>
              <p:nvPr/>
            </p:nvSpPr>
            <p:spPr bwMode="auto">
              <a:xfrm>
                <a:off x="3305" y="2629"/>
                <a:ext cx="19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/>
                  <a:t>+</a:t>
                </a:r>
              </a:p>
            </p:txBody>
          </p:sp>
        </p:grpSp>
        <p:grpSp>
          <p:nvGrpSpPr>
            <p:cNvPr id="66589" name="Group 29"/>
            <p:cNvGrpSpPr>
              <a:grpSpLocks/>
            </p:cNvGrpSpPr>
            <p:nvPr/>
          </p:nvGrpSpPr>
          <p:grpSpPr bwMode="auto">
            <a:xfrm>
              <a:off x="2056" y="3030"/>
              <a:ext cx="288" cy="442"/>
              <a:chOff x="2056" y="3030"/>
              <a:chExt cx="288" cy="442"/>
            </a:xfrm>
          </p:grpSpPr>
          <p:sp>
            <p:nvSpPr>
              <p:cNvPr id="66587" name="Oval 27"/>
              <p:cNvSpPr>
                <a:spLocks noChangeArrowheads="1"/>
              </p:cNvSpPr>
              <p:nvPr/>
            </p:nvSpPr>
            <p:spPr bwMode="auto">
              <a:xfrm>
                <a:off x="2056" y="3086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40000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8" name="Rectangle 28"/>
              <p:cNvSpPr>
                <a:spLocks noChangeArrowheads="1"/>
              </p:cNvSpPr>
              <p:nvPr/>
            </p:nvSpPr>
            <p:spPr bwMode="auto">
              <a:xfrm>
                <a:off x="2075" y="3030"/>
                <a:ext cx="19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/>
                  <a:t>+</a:t>
                </a:r>
              </a:p>
            </p:txBody>
          </p:sp>
        </p:grpSp>
        <p:grpSp>
          <p:nvGrpSpPr>
            <p:cNvPr id="66592" name="Group 32"/>
            <p:cNvGrpSpPr>
              <a:grpSpLocks/>
            </p:cNvGrpSpPr>
            <p:nvPr/>
          </p:nvGrpSpPr>
          <p:grpSpPr bwMode="auto">
            <a:xfrm>
              <a:off x="2578" y="3030"/>
              <a:ext cx="288" cy="442"/>
              <a:chOff x="2578" y="3030"/>
              <a:chExt cx="288" cy="442"/>
            </a:xfrm>
          </p:grpSpPr>
          <p:sp>
            <p:nvSpPr>
              <p:cNvPr id="66590" name="Oval 30"/>
              <p:cNvSpPr>
                <a:spLocks noChangeArrowheads="1"/>
              </p:cNvSpPr>
              <p:nvPr/>
            </p:nvSpPr>
            <p:spPr bwMode="auto">
              <a:xfrm>
                <a:off x="2578" y="3086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40000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1" name="Rectangle 31"/>
              <p:cNvSpPr>
                <a:spLocks noChangeArrowheads="1"/>
              </p:cNvSpPr>
              <p:nvPr/>
            </p:nvSpPr>
            <p:spPr bwMode="auto">
              <a:xfrm>
                <a:off x="2597" y="3030"/>
                <a:ext cx="19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/>
                  <a:t>+</a:t>
                </a:r>
              </a:p>
            </p:txBody>
          </p:sp>
        </p:grpSp>
        <p:grpSp>
          <p:nvGrpSpPr>
            <p:cNvPr id="66595" name="Group 35"/>
            <p:cNvGrpSpPr>
              <a:grpSpLocks/>
            </p:cNvGrpSpPr>
            <p:nvPr/>
          </p:nvGrpSpPr>
          <p:grpSpPr bwMode="auto">
            <a:xfrm>
              <a:off x="2984" y="3030"/>
              <a:ext cx="288" cy="442"/>
              <a:chOff x="2984" y="3030"/>
              <a:chExt cx="288" cy="442"/>
            </a:xfrm>
          </p:grpSpPr>
          <p:sp>
            <p:nvSpPr>
              <p:cNvPr id="66593" name="Oval 33"/>
              <p:cNvSpPr>
                <a:spLocks noChangeArrowheads="1"/>
              </p:cNvSpPr>
              <p:nvPr/>
            </p:nvSpPr>
            <p:spPr bwMode="auto">
              <a:xfrm>
                <a:off x="2984" y="3086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40000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4" name="Rectangle 34"/>
              <p:cNvSpPr>
                <a:spLocks noChangeArrowheads="1"/>
              </p:cNvSpPr>
              <p:nvPr/>
            </p:nvSpPr>
            <p:spPr bwMode="auto">
              <a:xfrm>
                <a:off x="3003" y="3030"/>
                <a:ext cx="19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/>
                  <a:t>+</a:t>
                </a:r>
              </a:p>
            </p:txBody>
          </p:sp>
        </p:grpSp>
        <p:grpSp>
          <p:nvGrpSpPr>
            <p:cNvPr id="66598" name="Group 38"/>
            <p:cNvGrpSpPr>
              <a:grpSpLocks/>
            </p:cNvGrpSpPr>
            <p:nvPr/>
          </p:nvGrpSpPr>
          <p:grpSpPr bwMode="auto">
            <a:xfrm>
              <a:off x="3497" y="3030"/>
              <a:ext cx="288" cy="442"/>
              <a:chOff x="3497" y="3030"/>
              <a:chExt cx="288" cy="442"/>
            </a:xfrm>
          </p:grpSpPr>
          <p:sp>
            <p:nvSpPr>
              <p:cNvPr id="66596" name="Oval 36"/>
              <p:cNvSpPr>
                <a:spLocks noChangeArrowheads="1"/>
              </p:cNvSpPr>
              <p:nvPr/>
            </p:nvSpPr>
            <p:spPr bwMode="auto">
              <a:xfrm>
                <a:off x="3497" y="3086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40000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7" name="Rectangle 37"/>
              <p:cNvSpPr>
                <a:spLocks noChangeArrowheads="1"/>
              </p:cNvSpPr>
              <p:nvPr/>
            </p:nvSpPr>
            <p:spPr bwMode="auto">
              <a:xfrm>
                <a:off x="3516" y="3030"/>
                <a:ext cx="19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/>
                  <a:t>+</a:t>
                </a:r>
              </a:p>
            </p:txBody>
          </p:sp>
        </p:grp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2657" y="2576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1882" y="2518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1" name="Oval 41"/>
            <p:cNvSpPr>
              <a:spLocks noChangeArrowheads="1"/>
            </p:cNvSpPr>
            <p:nvPr/>
          </p:nvSpPr>
          <p:spPr bwMode="auto">
            <a:xfrm>
              <a:off x="1901" y="3069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2124" y="2768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2210" y="2575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2423" y="3193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3314" y="3098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2665" y="2932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2890" y="3031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3130" y="2875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3111" y="2604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2790" y="2399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1671" y="2605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2375" y="3020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614" name="Rectangle 5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3600" dirty="0"/>
              <a:t>Electrons are free to move through the solid.</a:t>
            </a:r>
          </a:p>
          <a:p>
            <a:r>
              <a:rPr lang="en-US" sz="3600" dirty="0"/>
              <a:t>Metals conduct electricity.</a:t>
            </a:r>
            <a:endParaRPr lang="en-US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14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70084"/>
          </a:xfrm>
          <a:noFill/>
          <a:ln/>
        </p:spPr>
        <p:txBody>
          <a:bodyPr/>
          <a:lstStyle/>
          <a:p>
            <a:r>
              <a:rPr lang="en-US" dirty="0"/>
              <a:t>Metals </a:t>
            </a:r>
            <a:r>
              <a:rPr lang="en-US" dirty="0" smtClean="0"/>
              <a:t>are…</a:t>
            </a:r>
            <a:endParaRPr lang="en-US" u="sng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447800"/>
            <a:ext cx="8110537" cy="5062538"/>
          </a:xfrm>
          <a:noFill/>
          <a:ln/>
        </p:spPr>
        <p:txBody>
          <a:bodyPr/>
          <a:lstStyle/>
          <a:p>
            <a:r>
              <a:rPr lang="en-US" sz="2800" i="1" u="sng" dirty="0" smtClean="0"/>
              <a:t>Good Conductors</a:t>
            </a:r>
            <a:r>
              <a:rPr lang="en-US" sz="2800" i="1" dirty="0" smtClean="0"/>
              <a:t> </a:t>
            </a:r>
            <a:r>
              <a:rPr lang="en-US" sz="2800" dirty="0" smtClean="0"/>
              <a:t>- allow electrons to move.</a:t>
            </a:r>
          </a:p>
          <a:p>
            <a:r>
              <a:rPr lang="en-US" sz="2800" i="1" u="sng" dirty="0" smtClean="0"/>
              <a:t>Malleable</a:t>
            </a:r>
            <a:r>
              <a:rPr lang="en-US" sz="2800" dirty="0" smtClean="0"/>
              <a:t> - </a:t>
            </a:r>
            <a:r>
              <a:rPr lang="en-US" sz="2800" dirty="0"/>
              <a:t>h</a:t>
            </a:r>
            <a:r>
              <a:rPr lang="en-US" sz="2800" dirty="0" smtClean="0"/>
              <a:t>ammered </a:t>
            </a:r>
            <a:r>
              <a:rPr lang="en-US" sz="2800" dirty="0"/>
              <a:t>into </a:t>
            </a:r>
            <a:r>
              <a:rPr lang="en-US" sz="2800" dirty="0" smtClean="0"/>
              <a:t>shape.</a:t>
            </a:r>
            <a:endParaRPr lang="en-US" sz="2800" dirty="0"/>
          </a:p>
          <a:p>
            <a:r>
              <a:rPr lang="en-US" sz="2800" i="1" u="sng" dirty="0"/>
              <a:t>D</a:t>
            </a:r>
            <a:r>
              <a:rPr lang="en-US" sz="2800" i="1" u="sng" dirty="0" smtClean="0"/>
              <a:t>uctile</a:t>
            </a:r>
            <a:r>
              <a:rPr lang="en-US" sz="2800" dirty="0" smtClean="0"/>
              <a:t> </a:t>
            </a:r>
            <a:r>
              <a:rPr lang="en-US" sz="2800" dirty="0"/>
              <a:t>- drawn into wires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These characteristics explain the </a:t>
            </a:r>
            <a:r>
              <a:rPr lang="en-US" b="1" i="1" u="sng" dirty="0"/>
              <a:t>mobility</a:t>
            </a:r>
            <a:r>
              <a:rPr lang="en-US" u="sng" dirty="0"/>
              <a:t> </a:t>
            </a:r>
            <a:r>
              <a:rPr lang="en-US" dirty="0"/>
              <a:t>of the valence </a:t>
            </a:r>
            <a:r>
              <a:rPr lang="en-US" dirty="0" smtClean="0"/>
              <a:t>electrons.</a:t>
            </a:r>
            <a:endParaRPr lang="en-US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Section 7.1 - Ions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55763"/>
            <a:ext cx="7772400" cy="4813300"/>
          </a:xfrm>
        </p:spPr>
        <p:txBody>
          <a:bodyPr/>
          <a:lstStyle/>
          <a:p>
            <a:r>
              <a:rPr lang="en-US" sz="3600"/>
              <a:t>OBJECTIVES:</a:t>
            </a:r>
          </a:p>
          <a:p>
            <a:pPr lvl="1"/>
            <a:r>
              <a:rPr lang="en-US" sz="4800" u="sng"/>
              <a:t>Explain</a:t>
            </a:r>
            <a:r>
              <a:rPr lang="en-US" sz="4800"/>
              <a:t> how </a:t>
            </a:r>
            <a:r>
              <a:rPr lang="en-US" sz="4800" b="1"/>
              <a:t>anions</a:t>
            </a:r>
            <a:r>
              <a:rPr lang="en-US" sz="4800"/>
              <a:t> form.</a:t>
            </a:r>
            <a:endParaRPr lang="en-US" sz="4800" u="sng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Malleable</a:t>
            </a:r>
          </a:p>
        </p:txBody>
      </p:sp>
      <p:grpSp>
        <p:nvGrpSpPr>
          <p:cNvPr id="70709" name="Group 53"/>
          <p:cNvGrpSpPr>
            <a:grpSpLocks/>
          </p:cNvGrpSpPr>
          <p:nvPr/>
        </p:nvGrpSpPr>
        <p:grpSpPr bwMode="auto">
          <a:xfrm>
            <a:off x="3511550" y="2954338"/>
            <a:ext cx="3617913" cy="1989137"/>
            <a:chOff x="2212" y="1861"/>
            <a:chExt cx="2279" cy="1253"/>
          </a:xfrm>
        </p:grpSpPr>
        <p:grpSp>
          <p:nvGrpSpPr>
            <p:cNvPr id="70661" name="Group 5"/>
            <p:cNvGrpSpPr>
              <a:grpSpLocks/>
            </p:cNvGrpSpPr>
            <p:nvPr/>
          </p:nvGrpSpPr>
          <p:grpSpPr bwMode="auto">
            <a:xfrm>
              <a:off x="2212" y="1861"/>
              <a:ext cx="288" cy="442"/>
              <a:chOff x="2212" y="1861"/>
              <a:chExt cx="288" cy="442"/>
            </a:xfrm>
          </p:grpSpPr>
          <p:sp>
            <p:nvSpPr>
              <p:cNvPr id="70659" name="Oval 3"/>
              <p:cNvSpPr>
                <a:spLocks noChangeArrowheads="1"/>
              </p:cNvSpPr>
              <p:nvPr/>
            </p:nvSpPr>
            <p:spPr bwMode="auto">
              <a:xfrm>
                <a:off x="2212" y="1917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40000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60" name="Rectangle 4"/>
              <p:cNvSpPr>
                <a:spLocks noChangeArrowheads="1"/>
              </p:cNvSpPr>
              <p:nvPr/>
            </p:nvSpPr>
            <p:spPr bwMode="auto">
              <a:xfrm>
                <a:off x="2231" y="1861"/>
                <a:ext cx="19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/>
                  <a:t>+</a:t>
                </a:r>
              </a:p>
            </p:txBody>
          </p:sp>
        </p:grpSp>
        <p:grpSp>
          <p:nvGrpSpPr>
            <p:cNvPr id="70664" name="Group 8"/>
            <p:cNvGrpSpPr>
              <a:grpSpLocks/>
            </p:cNvGrpSpPr>
            <p:nvPr/>
          </p:nvGrpSpPr>
          <p:grpSpPr bwMode="auto">
            <a:xfrm>
              <a:off x="2734" y="1861"/>
              <a:ext cx="288" cy="442"/>
              <a:chOff x="2734" y="1861"/>
              <a:chExt cx="288" cy="442"/>
            </a:xfrm>
          </p:grpSpPr>
          <p:sp>
            <p:nvSpPr>
              <p:cNvPr id="70662" name="Oval 6"/>
              <p:cNvSpPr>
                <a:spLocks noChangeArrowheads="1"/>
              </p:cNvSpPr>
              <p:nvPr/>
            </p:nvSpPr>
            <p:spPr bwMode="auto">
              <a:xfrm>
                <a:off x="2734" y="1917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40000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63" name="Rectangle 7"/>
              <p:cNvSpPr>
                <a:spLocks noChangeArrowheads="1"/>
              </p:cNvSpPr>
              <p:nvPr/>
            </p:nvSpPr>
            <p:spPr bwMode="auto">
              <a:xfrm>
                <a:off x="2753" y="1861"/>
                <a:ext cx="19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/>
                  <a:t>+</a:t>
                </a:r>
              </a:p>
            </p:txBody>
          </p:sp>
        </p:grpSp>
        <p:grpSp>
          <p:nvGrpSpPr>
            <p:cNvPr id="70667" name="Group 11"/>
            <p:cNvGrpSpPr>
              <a:grpSpLocks/>
            </p:cNvGrpSpPr>
            <p:nvPr/>
          </p:nvGrpSpPr>
          <p:grpSpPr bwMode="auto">
            <a:xfrm>
              <a:off x="3140" y="1861"/>
              <a:ext cx="288" cy="442"/>
              <a:chOff x="3140" y="1861"/>
              <a:chExt cx="288" cy="442"/>
            </a:xfrm>
          </p:grpSpPr>
          <p:sp>
            <p:nvSpPr>
              <p:cNvPr id="70665" name="Oval 9"/>
              <p:cNvSpPr>
                <a:spLocks noChangeArrowheads="1"/>
              </p:cNvSpPr>
              <p:nvPr/>
            </p:nvSpPr>
            <p:spPr bwMode="auto">
              <a:xfrm>
                <a:off x="3140" y="1917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40000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66" name="Rectangle 10"/>
              <p:cNvSpPr>
                <a:spLocks noChangeArrowheads="1"/>
              </p:cNvSpPr>
              <p:nvPr/>
            </p:nvSpPr>
            <p:spPr bwMode="auto">
              <a:xfrm>
                <a:off x="3159" y="1861"/>
                <a:ext cx="19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/>
                  <a:t>+</a:t>
                </a:r>
              </a:p>
            </p:txBody>
          </p:sp>
        </p:grpSp>
        <p:grpSp>
          <p:nvGrpSpPr>
            <p:cNvPr id="70670" name="Group 14"/>
            <p:cNvGrpSpPr>
              <a:grpSpLocks/>
            </p:cNvGrpSpPr>
            <p:nvPr/>
          </p:nvGrpSpPr>
          <p:grpSpPr bwMode="auto">
            <a:xfrm>
              <a:off x="3653" y="1861"/>
              <a:ext cx="288" cy="442"/>
              <a:chOff x="3653" y="1861"/>
              <a:chExt cx="288" cy="442"/>
            </a:xfrm>
          </p:grpSpPr>
          <p:sp>
            <p:nvSpPr>
              <p:cNvPr id="70668" name="Oval 12"/>
              <p:cNvSpPr>
                <a:spLocks noChangeArrowheads="1"/>
              </p:cNvSpPr>
              <p:nvPr/>
            </p:nvSpPr>
            <p:spPr bwMode="auto">
              <a:xfrm>
                <a:off x="3653" y="1917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40000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69" name="Rectangle 13"/>
              <p:cNvSpPr>
                <a:spLocks noChangeArrowheads="1"/>
              </p:cNvSpPr>
              <p:nvPr/>
            </p:nvSpPr>
            <p:spPr bwMode="auto">
              <a:xfrm>
                <a:off x="3672" y="1861"/>
                <a:ext cx="19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/>
                  <a:t>+</a:t>
                </a:r>
              </a:p>
            </p:txBody>
          </p:sp>
        </p:grpSp>
        <p:grpSp>
          <p:nvGrpSpPr>
            <p:cNvPr id="70673" name="Group 17"/>
            <p:cNvGrpSpPr>
              <a:grpSpLocks/>
            </p:cNvGrpSpPr>
            <p:nvPr/>
          </p:nvGrpSpPr>
          <p:grpSpPr bwMode="auto">
            <a:xfrm>
              <a:off x="2482" y="2271"/>
              <a:ext cx="288" cy="442"/>
              <a:chOff x="2482" y="2271"/>
              <a:chExt cx="288" cy="442"/>
            </a:xfrm>
          </p:grpSpPr>
          <p:sp>
            <p:nvSpPr>
              <p:cNvPr id="70671" name="Oval 15"/>
              <p:cNvSpPr>
                <a:spLocks noChangeArrowheads="1"/>
              </p:cNvSpPr>
              <p:nvPr/>
            </p:nvSpPr>
            <p:spPr bwMode="auto">
              <a:xfrm>
                <a:off x="2482" y="2327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40000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72" name="Rectangle 16"/>
              <p:cNvSpPr>
                <a:spLocks noChangeArrowheads="1"/>
              </p:cNvSpPr>
              <p:nvPr/>
            </p:nvSpPr>
            <p:spPr bwMode="auto">
              <a:xfrm>
                <a:off x="2501" y="2271"/>
                <a:ext cx="19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/>
                  <a:t>+</a:t>
                </a:r>
              </a:p>
            </p:txBody>
          </p:sp>
        </p:grpSp>
        <p:grpSp>
          <p:nvGrpSpPr>
            <p:cNvPr id="70676" name="Group 20"/>
            <p:cNvGrpSpPr>
              <a:grpSpLocks/>
            </p:cNvGrpSpPr>
            <p:nvPr/>
          </p:nvGrpSpPr>
          <p:grpSpPr bwMode="auto">
            <a:xfrm>
              <a:off x="3005" y="2271"/>
              <a:ext cx="288" cy="442"/>
              <a:chOff x="3005" y="2271"/>
              <a:chExt cx="288" cy="442"/>
            </a:xfrm>
          </p:grpSpPr>
          <p:sp>
            <p:nvSpPr>
              <p:cNvPr id="70674" name="Oval 18"/>
              <p:cNvSpPr>
                <a:spLocks noChangeArrowheads="1"/>
              </p:cNvSpPr>
              <p:nvPr/>
            </p:nvSpPr>
            <p:spPr bwMode="auto">
              <a:xfrm>
                <a:off x="3005" y="2327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40000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75" name="Rectangle 19"/>
              <p:cNvSpPr>
                <a:spLocks noChangeArrowheads="1"/>
              </p:cNvSpPr>
              <p:nvPr/>
            </p:nvSpPr>
            <p:spPr bwMode="auto">
              <a:xfrm>
                <a:off x="3024" y="2271"/>
                <a:ext cx="19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/>
                  <a:t>+</a:t>
                </a:r>
              </a:p>
            </p:txBody>
          </p:sp>
        </p:grpSp>
        <p:grpSp>
          <p:nvGrpSpPr>
            <p:cNvPr id="70679" name="Group 23"/>
            <p:cNvGrpSpPr>
              <a:grpSpLocks/>
            </p:cNvGrpSpPr>
            <p:nvPr/>
          </p:nvGrpSpPr>
          <p:grpSpPr bwMode="auto">
            <a:xfrm>
              <a:off x="3499" y="2271"/>
              <a:ext cx="288" cy="442"/>
              <a:chOff x="3499" y="2271"/>
              <a:chExt cx="288" cy="442"/>
            </a:xfrm>
          </p:grpSpPr>
          <p:sp>
            <p:nvSpPr>
              <p:cNvPr id="70677" name="Oval 21"/>
              <p:cNvSpPr>
                <a:spLocks noChangeArrowheads="1"/>
              </p:cNvSpPr>
              <p:nvPr/>
            </p:nvSpPr>
            <p:spPr bwMode="auto">
              <a:xfrm>
                <a:off x="3499" y="2327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40000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78" name="Rectangle 22"/>
              <p:cNvSpPr>
                <a:spLocks noChangeArrowheads="1"/>
              </p:cNvSpPr>
              <p:nvPr/>
            </p:nvSpPr>
            <p:spPr bwMode="auto">
              <a:xfrm>
                <a:off x="3518" y="2271"/>
                <a:ext cx="19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/>
                  <a:t>+</a:t>
                </a:r>
              </a:p>
            </p:txBody>
          </p:sp>
        </p:grpSp>
        <p:grpSp>
          <p:nvGrpSpPr>
            <p:cNvPr id="70682" name="Group 26"/>
            <p:cNvGrpSpPr>
              <a:grpSpLocks/>
            </p:cNvGrpSpPr>
            <p:nvPr/>
          </p:nvGrpSpPr>
          <p:grpSpPr bwMode="auto">
            <a:xfrm>
              <a:off x="3992" y="2271"/>
              <a:ext cx="288" cy="442"/>
              <a:chOff x="3992" y="2271"/>
              <a:chExt cx="288" cy="442"/>
            </a:xfrm>
          </p:grpSpPr>
          <p:sp>
            <p:nvSpPr>
              <p:cNvPr id="70680" name="Oval 24"/>
              <p:cNvSpPr>
                <a:spLocks noChangeArrowheads="1"/>
              </p:cNvSpPr>
              <p:nvPr/>
            </p:nvSpPr>
            <p:spPr bwMode="auto">
              <a:xfrm>
                <a:off x="3992" y="2327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40000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81" name="Rectangle 25"/>
              <p:cNvSpPr>
                <a:spLocks noChangeArrowheads="1"/>
              </p:cNvSpPr>
              <p:nvPr/>
            </p:nvSpPr>
            <p:spPr bwMode="auto">
              <a:xfrm>
                <a:off x="4011" y="2271"/>
                <a:ext cx="19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/>
                  <a:t>+</a:t>
                </a:r>
              </a:p>
            </p:txBody>
          </p:sp>
        </p:grpSp>
        <p:grpSp>
          <p:nvGrpSpPr>
            <p:cNvPr id="70685" name="Group 29"/>
            <p:cNvGrpSpPr>
              <a:grpSpLocks/>
            </p:cNvGrpSpPr>
            <p:nvPr/>
          </p:nvGrpSpPr>
          <p:grpSpPr bwMode="auto">
            <a:xfrm>
              <a:off x="2762" y="2672"/>
              <a:ext cx="288" cy="442"/>
              <a:chOff x="2762" y="2672"/>
              <a:chExt cx="288" cy="442"/>
            </a:xfrm>
          </p:grpSpPr>
          <p:sp>
            <p:nvSpPr>
              <p:cNvPr id="70683" name="Oval 27"/>
              <p:cNvSpPr>
                <a:spLocks noChangeArrowheads="1"/>
              </p:cNvSpPr>
              <p:nvPr/>
            </p:nvSpPr>
            <p:spPr bwMode="auto">
              <a:xfrm>
                <a:off x="2762" y="2728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40000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84" name="Rectangle 28"/>
              <p:cNvSpPr>
                <a:spLocks noChangeArrowheads="1"/>
              </p:cNvSpPr>
              <p:nvPr/>
            </p:nvSpPr>
            <p:spPr bwMode="auto">
              <a:xfrm>
                <a:off x="2781" y="2672"/>
                <a:ext cx="19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/>
                  <a:t>+</a:t>
                </a:r>
              </a:p>
            </p:txBody>
          </p:sp>
        </p:grpSp>
        <p:grpSp>
          <p:nvGrpSpPr>
            <p:cNvPr id="70688" name="Group 32"/>
            <p:cNvGrpSpPr>
              <a:grpSpLocks/>
            </p:cNvGrpSpPr>
            <p:nvPr/>
          </p:nvGrpSpPr>
          <p:grpSpPr bwMode="auto">
            <a:xfrm>
              <a:off x="3284" y="2672"/>
              <a:ext cx="288" cy="442"/>
              <a:chOff x="3284" y="2672"/>
              <a:chExt cx="288" cy="442"/>
            </a:xfrm>
          </p:grpSpPr>
          <p:sp>
            <p:nvSpPr>
              <p:cNvPr id="70686" name="Oval 30"/>
              <p:cNvSpPr>
                <a:spLocks noChangeArrowheads="1"/>
              </p:cNvSpPr>
              <p:nvPr/>
            </p:nvSpPr>
            <p:spPr bwMode="auto">
              <a:xfrm>
                <a:off x="3284" y="2728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40000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87" name="Rectangle 31"/>
              <p:cNvSpPr>
                <a:spLocks noChangeArrowheads="1"/>
              </p:cNvSpPr>
              <p:nvPr/>
            </p:nvSpPr>
            <p:spPr bwMode="auto">
              <a:xfrm>
                <a:off x="3303" y="2672"/>
                <a:ext cx="19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/>
                  <a:t>+</a:t>
                </a:r>
              </a:p>
            </p:txBody>
          </p:sp>
        </p:grpSp>
        <p:grpSp>
          <p:nvGrpSpPr>
            <p:cNvPr id="70691" name="Group 35"/>
            <p:cNvGrpSpPr>
              <a:grpSpLocks/>
            </p:cNvGrpSpPr>
            <p:nvPr/>
          </p:nvGrpSpPr>
          <p:grpSpPr bwMode="auto">
            <a:xfrm>
              <a:off x="3690" y="2672"/>
              <a:ext cx="288" cy="442"/>
              <a:chOff x="3690" y="2672"/>
              <a:chExt cx="288" cy="442"/>
            </a:xfrm>
          </p:grpSpPr>
          <p:sp>
            <p:nvSpPr>
              <p:cNvPr id="70689" name="Oval 33"/>
              <p:cNvSpPr>
                <a:spLocks noChangeArrowheads="1"/>
              </p:cNvSpPr>
              <p:nvPr/>
            </p:nvSpPr>
            <p:spPr bwMode="auto">
              <a:xfrm>
                <a:off x="3690" y="2728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40000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0" name="Rectangle 34"/>
              <p:cNvSpPr>
                <a:spLocks noChangeArrowheads="1"/>
              </p:cNvSpPr>
              <p:nvPr/>
            </p:nvSpPr>
            <p:spPr bwMode="auto">
              <a:xfrm>
                <a:off x="3709" y="2672"/>
                <a:ext cx="19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/>
                  <a:t>+</a:t>
                </a:r>
              </a:p>
            </p:txBody>
          </p:sp>
        </p:grpSp>
        <p:grpSp>
          <p:nvGrpSpPr>
            <p:cNvPr id="70694" name="Group 38"/>
            <p:cNvGrpSpPr>
              <a:grpSpLocks/>
            </p:cNvGrpSpPr>
            <p:nvPr/>
          </p:nvGrpSpPr>
          <p:grpSpPr bwMode="auto">
            <a:xfrm>
              <a:off x="4203" y="2672"/>
              <a:ext cx="288" cy="442"/>
              <a:chOff x="4203" y="2672"/>
              <a:chExt cx="288" cy="442"/>
            </a:xfrm>
          </p:grpSpPr>
          <p:sp>
            <p:nvSpPr>
              <p:cNvPr id="70692" name="Oval 36"/>
              <p:cNvSpPr>
                <a:spLocks noChangeArrowheads="1"/>
              </p:cNvSpPr>
              <p:nvPr/>
            </p:nvSpPr>
            <p:spPr bwMode="auto">
              <a:xfrm>
                <a:off x="4203" y="2728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40000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3" name="Rectangle 37"/>
              <p:cNvSpPr>
                <a:spLocks noChangeArrowheads="1"/>
              </p:cNvSpPr>
              <p:nvPr/>
            </p:nvSpPr>
            <p:spPr bwMode="auto">
              <a:xfrm>
                <a:off x="4222" y="2672"/>
                <a:ext cx="19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/>
                  <a:t>+</a:t>
                </a:r>
              </a:p>
            </p:txBody>
          </p:sp>
        </p:grpSp>
        <p:sp>
          <p:nvSpPr>
            <p:cNvPr id="70695" name="Oval 39"/>
            <p:cNvSpPr>
              <a:spLocks noChangeArrowheads="1"/>
            </p:cNvSpPr>
            <p:nvPr/>
          </p:nvSpPr>
          <p:spPr bwMode="auto">
            <a:xfrm>
              <a:off x="3363" y="2218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6" name="Oval 40"/>
            <p:cNvSpPr>
              <a:spLocks noChangeArrowheads="1"/>
            </p:cNvSpPr>
            <p:nvPr/>
          </p:nvSpPr>
          <p:spPr bwMode="auto">
            <a:xfrm>
              <a:off x="2588" y="2160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7" name="Oval 41"/>
            <p:cNvSpPr>
              <a:spLocks noChangeArrowheads="1"/>
            </p:cNvSpPr>
            <p:nvPr/>
          </p:nvSpPr>
          <p:spPr bwMode="auto">
            <a:xfrm>
              <a:off x="2607" y="2711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8" name="Oval 42"/>
            <p:cNvSpPr>
              <a:spLocks noChangeArrowheads="1"/>
            </p:cNvSpPr>
            <p:nvPr/>
          </p:nvSpPr>
          <p:spPr bwMode="auto">
            <a:xfrm>
              <a:off x="2830" y="2410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9" name="Oval 43"/>
            <p:cNvSpPr>
              <a:spLocks noChangeArrowheads="1"/>
            </p:cNvSpPr>
            <p:nvPr/>
          </p:nvSpPr>
          <p:spPr bwMode="auto">
            <a:xfrm>
              <a:off x="2916" y="2217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0" name="Oval 44"/>
            <p:cNvSpPr>
              <a:spLocks noChangeArrowheads="1"/>
            </p:cNvSpPr>
            <p:nvPr/>
          </p:nvSpPr>
          <p:spPr bwMode="auto">
            <a:xfrm>
              <a:off x="3129" y="2835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1" name="Oval 45"/>
            <p:cNvSpPr>
              <a:spLocks noChangeArrowheads="1"/>
            </p:cNvSpPr>
            <p:nvPr/>
          </p:nvSpPr>
          <p:spPr bwMode="auto">
            <a:xfrm>
              <a:off x="4020" y="2740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2" name="Oval 46"/>
            <p:cNvSpPr>
              <a:spLocks noChangeArrowheads="1"/>
            </p:cNvSpPr>
            <p:nvPr/>
          </p:nvSpPr>
          <p:spPr bwMode="auto">
            <a:xfrm>
              <a:off x="3371" y="2574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3" name="Oval 47"/>
            <p:cNvSpPr>
              <a:spLocks noChangeArrowheads="1"/>
            </p:cNvSpPr>
            <p:nvPr/>
          </p:nvSpPr>
          <p:spPr bwMode="auto">
            <a:xfrm>
              <a:off x="3596" y="2673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4" name="Oval 48"/>
            <p:cNvSpPr>
              <a:spLocks noChangeArrowheads="1"/>
            </p:cNvSpPr>
            <p:nvPr/>
          </p:nvSpPr>
          <p:spPr bwMode="auto">
            <a:xfrm>
              <a:off x="3836" y="2517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5" name="Oval 49"/>
            <p:cNvSpPr>
              <a:spLocks noChangeArrowheads="1"/>
            </p:cNvSpPr>
            <p:nvPr/>
          </p:nvSpPr>
          <p:spPr bwMode="auto">
            <a:xfrm>
              <a:off x="3817" y="2246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6" name="Oval 50"/>
            <p:cNvSpPr>
              <a:spLocks noChangeArrowheads="1"/>
            </p:cNvSpPr>
            <p:nvPr/>
          </p:nvSpPr>
          <p:spPr bwMode="auto">
            <a:xfrm>
              <a:off x="3496" y="2041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7" name="Oval 51"/>
            <p:cNvSpPr>
              <a:spLocks noChangeArrowheads="1"/>
            </p:cNvSpPr>
            <p:nvPr/>
          </p:nvSpPr>
          <p:spPr bwMode="auto">
            <a:xfrm>
              <a:off x="2377" y="2247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8" name="Oval 52"/>
            <p:cNvSpPr>
              <a:spLocks noChangeArrowheads="1"/>
            </p:cNvSpPr>
            <p:nvPr/>
          </p:nvSpPr>
          <p:spPr bwMode="auto">
            <a:xfrm>
              <a:off x="3081" y="2662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710" name="AutoShape 54"/>
          <p:cNvSpPr>
            <a:spLocks noChangeArrowheads="1"/>
          </p:cNvSpPr>
          <p:nvPr/>
        </p:nvSpPr>
        <p:spPr bwMode="auto">
          <a:xfrm>
            <a:off x="962025" y="2784475"/>
            <a:ext cx="2519363" cy="1704975"/>
          </a:xfrm>
          <a:prstGeom prst="rightArrow">
            <a:avLst>
              <a:gd name="adj1" fmla="val 50000"/>
              <a:gd name="adj2" fmla="val 7389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13" name="Text Box 57"/>
          <p:cNvSpPr txBox="1">
            <a:spLocks noChangeArrowheads="1"/>
          </p:cNvSpPr>
          <p:nvPr/>
        </p:nvSpPr>
        <p:spPr bwMode="auto">
          <a:xfrm>
            <a:off x="1049338" y="3267075"/>
            <a:ext cx="16129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2"/>
                </a:solidFill>
              </a:rPr>
              <a:t>Force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Malleable</a:t>
            </a:r>
          </a:p>
        </p:txBody>
      </p:sp>
      <p:grpSp>
        <p:nvGrpSpPr>
          <p:cNvPr id="72709" name="Group 5"/>
          <p:cNvGrpSpPr>
            <a:grpSpLocks/>
          </p:cNvGrpSpPr>
          <p:nvPr/>
        </p:nvGrpSpPr>
        <p:grpSpPr bwMode="auto">
          <a:xfrm>
            <a:off x="4110038" y="2862263"/>
            <a:ext cx="457200" cy="701675"/>
            <a:chOff x="2589" y="1803"/>
            <a:chExt cx="288" cy="442"/>
          </a:xfrm>
        </p:grpSpPr>
        <p:sp>
          <p:nvSpPr>
            <p:cNvPr id="72707" name="Oval 3"/>
            <p:cNvSpPr>
              <a:spLocks noChangeArrowheads="1"/>
            </p:cNvSpPr>
            <p:nvPr/>
          </p:nvSpPr>
          <p:spPr bwMode="auto">
            <a:xfrm>
              <a:off x="2589" y="1859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08" name="Rectangle 4"/>
            <p:cNvSpPr>
              <a:spLocks noChangeArrowheads="1"/>
            </p:cNvSpPr>
            <p:nvPr/>
          </p:nvSpPr>
          <p:spPr bwMode="auto">
            <a:xfrm>
              <a:off x="2608" y="1803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/>
                <a:t>+</a:t>
              </a:r>
            </a:p>
          </p:txBody>
        </p:sp>
      </p:grpSp>
      <p:grpSp>
        <p:nvGrpSpPr>
          <p:cNvPr id="72712" name="Group 8"/>
          <p:cNvGrpSpPr>
            <a:grpSpLocks/>
          </p:cNvGrpSpPr>
          <p:nvPr/>
        </p:nvGrpSpPr>
        <p:grpSpPr bwMode="auto">
          <a:xfrm>
            <a:off x="4938713" y="2862263"/>
            <a:ext cx="457200" cy="701675"/>
            <a:chOff x="3111" y="1803"/>
            <a:chExt cx="288" cy="442"/>
          </a:xfrm>
        </p:grpSpPr>
        <p:sp>
          <p:nvSpPr>
            <p:cNvPr id="72710" name="Oval 6"/>
            <p:cNvSpPr>
              <a:spLocks noChangeArrowheads="1"/>
            </p:cNvSpPr>
            <p:nvPr/>
          </p:nvSpPr>
          <p:spPr bwMode="auto">
            <a:xfrm>
              <a:off x="3111" y="1859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1" name="Rectangle 7"/>
            <p:cNvSpPr>
              <a:spLocks noChangeArrowheads="1"/>
            </p:cNvSpPr>
            <p:nvPr/>
          </p:nvSpPr>
          <p:spPr bwMode="auto">
            <a:xfrm>
              <a:off x="3130" y="1803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/>
                <a:t>+</a:t>
              </a:r>
            </a:p>
          </p:txBody>
        </p:sp>
      </p:grpSp>
      <p:grpSp>
        <p:nvGrpSpPr>
          <p:cNvPr id="72715" name="Group 11"/>
          <p:cNvGrpSpPr>
            <a:grpSpLocks/>
          </p:cNvGrpSpPr>
          <p:nvPr/>
        </p:nvGrpSpPr>
        <p:grpSpPr bwMode="auto">
          <a:xfrm>
            <a:off x="5583238" y="2862263"/>
            <a:ext cx="457200" cy="701675"/>
            <a:chOff x="3517" y="1803"/>
            <a:chExt cx="288" cy="442"/>
          </a:xfrm>
        </p:grpSpPr>
        <p:sp>
          <p:nvSpPr>
            <p:cNvPr id="72713" name="Oval 9"/>
            <p:cNvSpPr>
              <a:spLocks noChangeArrowheads="1"/>
            </p:cNvSpPr>
            <p:nvPr/>
          </p:nvSpPr>
          <p:spPr bwMode="auto">
            <a:xfrm>
              <a:off x="3517" y="1859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4" name="Rectangle 10"/>
            <p:cNvSpPr>
              <a:spLocks noChangeArrowheads="1"/>
            </p:cNvSpPr>
            <p:nvPr/>
          </p:nvSpPr>
          <p:spPr bwMode="auto">
            <a:xfrm>
              <a:off x="3536" y="1803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/>
                <a:t>+</a:t>
              </a:r>
            </a:p>
          </p:txBody>
        </p:sp>
      </p:grpSp>
      <p:grpSp>
        <p:nvGrpSpPr>
          <p:cNvPr id="72718" name="Group 14"/>
          <p:cNvGrpSpPr>
            <a:grpSpLocks/>
          </p:cNvGrpSpPr>
          <p:nvPr/>
        </p:nvGrpSpPr>
        <p:grpSpPr bwMode="auto">
          <a:xfrm>
            <a:off x="6397625" y="2862263"/>
            <a:ext cx="457200" cy="701675"/>
            <a:chOff x="4030" y="1803"/>
            <a:chExt cx="288" cy="442"/>
          </a:xfrm>
        </p:grpSpPr>
        <p:sp>
          <p:nvSpPr>
            <p:cNvPr id="72716" name="Oval 12"/>
            <p:cNvSpPr>
              <a:spLocks noChangeArrowheads="1"/>
            </p:cNvSpPr>
            <p:nvPr/>
          </p:nvSpPr>
          <p:spPr bwMode="auto">
            <a:xfrm>
              <a:off x="4030" y="1859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7" name="Rectangle 13"/>
            <p:cNvSpPr>
              <a:spLocks noChangeArrowheads="1"/>
            </p:cNvSpPr>
            <p:nvPr/>
          </p:nvSpPr>
          <p:spPr bwMode="auto">
            <a:xfrm>
              <a:off x="4049" y="1803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/>
                <a:t>+</a:t>
              </a:r>
            </a:p>
          </p:txBody>
        </p:sp>
      </p:grpSp>
      <p:grpSp>
        <p:nvGrpSpPr>
          <p:cNvPr id="72721" name="Group 17"/>
          <p:cNvGrpSpPr>
            <a:grpSpLocks/>
          </p:cNvGrpSpPr>
          <p:nvPr/>
        </p:nvGrpSpPr>
        <p:grpSpPr bwMode="auto">
          <a:xfrm>
            <a:off x="3940175" y="3605213"/>
            <a:ext cx="457200" cy="701675"/>
            <a:chOff x="2482" y="2271"/>
            <a:chExt cx="288" cy="442"/>
          </a:xfrm>
        </p:grpSpPr>
        <p:sp>
          <p:nvSpPr>
            <p:cNvPr id="72719" name="Oval 15"/>
            <p:cNvSpPr>
              <a:spLocks noChangeArrowheads="1"/>
            </p:cNvSpPr>
            <p:nvPr/>
          </p:nvSpPr>
          <p:spPr bwMode="auto">
            <a:xfrm>
              <a:off x="2482" y="2327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20" name="Rectangle 16"/>
            <p:cNvSpPr>
              <a:spLocks noChangeArrowheads="1"/>
            </p:cNvSpPr>
            <p:nvPr/>
          </p:nvSpPr>
          <p:spPr bwMode="auto">
            <a:xfrm>
              <a:off x="2501" y="2271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/>
                <a:t>+</a:t>
              </a:r>
            </a:p>
          </p:txBody>
        </p:sp>
      </p:grpSp>
      <p:grpSp>
        <p:nvGrpSpPr>
          <p:cNvPr id="72724" name="Group 20"/>
          <p:cNvGrpSpPr>
            <a:grpSpLocks/>
          </p:cNvGrpSpPr>
          <p:nvPr/>
        </p:nvGrpSpPr>
        <p:grpSpPr bwMode="auto">
          <a:xfrm>
            <a:off x="4770438" y="3605213"/>
            <a:ext cx="457200" cy="701675"/>
            <a:chOff x="3005" y="2271"/>
            <a:chExt cx="288" cy="442"/>
          </a:xfrm>
        </p:grpSpPr>
        <p:sp>
          <p:nvSpPr>
            <p:cNvPr id="72722" name="Oval 18"/>
            <p:cNvSpPr>
              <a:spLocks noChangeArrowheads="1"/>
            </p:cNvSpPr>
            <p:nvPr/>
          </p:nvSpPr>
          <p:spPr bwMode="auto">
            <a:xfrm>
              <a:off x="3005" y="2327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23" name="Rectangle 19"/>
            <p:cNvSpPr>
              <a:spLocks noChangeArrowheads="1"/>
            </p:cNvSpPr>
            <p:nvPr/>
          </p:nvSpPr>
          <p:spPr bwMode="auto">
            <a:xfrm>
              <a:off x="3024" y="2271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/>
                <a:t>+</a:t>
              </a:r>
            </a:p>
          </p:txBody>
        </p:sp>
      </p:grpSp>
      <p:grpSp>
        <p:nvGrpSpPr>
          <p:cNvPr id="72727" name="Group 23"/>
          <p:cNvGrpSpPr>
            <a:grpSpLocks/>
          </p:cNvGrpSpPr>
          <p:nvPr/>
        </p:nvGrpSpPr>
        <p:grpSpPr bwMode="auto">
          <a:xfrm>
            <a:off x="5554663" y="3605213"/>
            <a:ext cx="457200" cy="701675"/>
            <a:chOff x="3499" y="2271"/>
            <a:chExt cx="288" cy="442"/>
          </a:xfrm>
        </p:grpSpPr>
        <p:sp>
          <p:nvSpPr>
            <p:cNvPr id="72725" name="Oval 21"/>
            <p:cNvSpPr>
              <a:spLocks noChangeArrowheads="1"/>
            </p:cNvSpPr>
            <p:nvPr/>
          </p:nvSpPr>
          <p:spPr bwMode="auto">
            <a:xfrm>
              <a:off x="3499" y="2327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26" name="Rectangle 22"/>
            <p:cNvSpPr>
              <a:spLocks noChangeArrowheads="1"/>
            </p:cNvSpPr>
            <p:nvPr/>
          </p:nvSpPr>
          <p:spPr bwMode="auto">
            <a:xfrm>
              <a:off x="3518" y="2271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/>
                <a:t>+</a:t>
              </a:r>
            </a:p>
          </p:txBody>
        </p:sp>
      </p:grpSp>
      <p:grpSp>
        <p:nvGrpSpPr>
          <p:cNvPr id="72730" name="Group 26"/>
          <p:cNvGrpSpPr>
            <a:grpSpLocks/>
          </p:cNvGrpSpPr>
          <p:nvPr/>
        </p:nvGrpSpPr>
        <p:grpSpPr bwMode="auto">
          <a:xfrm>
            <a:off x="6337300" y="3605213"/>
            <a:ext cx="457200" cy="701675"/>
            <a:chOff x="3992" y="2271"/>
            <a:chExt cx="288" cy="442"/>
          </a:xfrm>
        </p:grpSpPr>
        <p:sp>
          <p:nvSpPr>
            <p:cNvPr id="72728" name="Oval 24"/>
            <p:cNvSpPr>
              <a:spLocks noChangeArrowheads="1"/>
            </p:cNvSpPr>
            <p:nvPr/>
          </p:nvSpPr>
          <p:spPr bwMode="auto">
            <a:xfrm>
              <a:off x="3992" y="2327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29" name="Rectangle 25"/>
            <p:cNvSpPr>
              <a:spLocks noChangeArrowheads="1"/>
            </p:cNvSpPr>
            <p:nvPr/>
          </p:nvSpPr>
          <p:spPr bwMode="auto">
            <a:xfrm>
              <a:off x="4011" y="2271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/>
                <a:t>+</a:t>
              </a:r>
            </a:p>
          </p:txBody>
        </p:sp>
      </p:grpSp>
      <p:grpSp>
        <p:nvGrpSpPr>
          <p:cNvPr id="72733" name="Group 29"/>
          <p:cNvGrpSpPr>
            <a:grpSpLocks/>
          </p:cNvGrpSpPr>
          <p:nvPr/>
        </p:nvGrpSpPr>
        <p:grpSpPr bwMode="auto">
          <a:xfrm>
            <a:off x="4384675" y="4241800"/>
            <a:ext cx="457200" cy="701675"/>
            <a:chOff x="2762" y="2672"/>
            <a:chExt cx="288" cy="442"/>
          </a:xfrm>
        </p:grpSpPr>
        <p:sp>
          <p:nvSpPr>
            <p:cNvPr id="72731" name="Oval 27"/>
            <p:cNvSpPr>
              <a:spLocks noChangeArrowheads="1"/>
            </p:cNvSpPr>
            <p:nvPr/>
          </p:nvSpPr>
          <p:spPr bwMode="auto">
            <a:xfrm>
              <a:off x="2762" y="2728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2" name="Rectangle 28"/>
            <p:cNvSpPr>
              <a:spLocks noChangeArrowheads="1"/>
            </p:cNvSpPr>
            <p:nvPr/>
          </p:nvSpPr>
          <p:spPr bwMode="auto">
            <a:xfrm>
              <a:off x="2781" y="2672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/>
                <a:t>+</a:t>
              </a:r>
            </a:p>
          </p:txBody>
        </p:sp>
      </p:grpSp>
      <p:grpSp>
        <p:nvGrpSpPr>
          <p:cNvPr id="72736" name="Group 32"/>
          <p:cNvGrpSpPr>
            <a:grpSpLocks/>
          </p:cNvGrpSpPr>
          <p:nvPr/>
        </p:nvGrpSpPr>
        <p:grpSpPr bwMode="auto">
          <a:xfrm>
            <a:off x="5213350" y="4241800"/>
            <a:ext cx="457200" cy="701675"/>
            <a:chOff x="3284" y="2672"/>
            <a:chExt cx="288" cy="442"/>
          </a:xfrm>
        </p:grpSpPr>
        <p:sp>
          <p:nvSpPr>
            <p:cNvPr id="72734" name="Oval 30"/>
            <p:cNvSpPr>
              <a:spLocks noChangeArrowheads="1"/>
            </p:cNvSpPr>
            <p:nvPr/>
          </p:nvSpPr>
          <p:spPr bwMode="auto">
            <a:xfrm>
              <a:off x="3284" y="2728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5" name="Rectangle 31"/>
            <p:cNvSpPr>
              <a:spLocks noChangeArrowheads="1"/>
            </p:cNvSpPr>
            <p:nvPr/>
          </p:nvSpPr>
          <p:spPr bwMode="auto">
            <a:xfrm>
              <a:off x="3303" y="2672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/>
                <a:t>+</a:t>
              </a:r>
            </a:p>
          </p:txBody>
        </p:sp>
      </p:grpSp>
      <p:grpSp>
        <p:nvGrpSpPr>
          <p:cNvPr id="72739" name="Group 35"/>
          <p:cNvGrpSpPr>
            <a:grpSpLocks/>
          </p:cNvGrpSpPr>
          <p:nvPr/>
        </p:nvGrpSpPr>
        <p:grpSpPr bwMode="auto">
          <a:xfrm>
            <a:off x="5857875" y="4241800"/>
            <a:ext cx="457200" cy="701675"/>
            <a:chOff x="3690" y="2672"/>
            <a:chExt cx="288" cy="442"/>
          </a:xfrm>
        </p:grpSpPr>
        <p:sp>
          <p:nvSpPr>
            <p:cNvPr id="72737" name="Oval 33"/>
            <p:cNvSpPr>
              <a:spLocks noChangeArrowheads="1"/>
            </p:cNvSpPr>
            <p:nvPr/>
          </p:nvSpPr>
          <p:spPr bwMode="auto">
            <a:xfrm>
              <a:off x="3690" y="2728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8" name="Rectangle 34"/>
            <p:cNvSpPr>
              <a:spLocks noChangeArrowheads="1"/>
            </p:cNvSpPr>
            <p:nvPr/>
          </p:nvSpPr>
          <p:spPr bwMode="auto">
            <a:xfrm>
              <a:off x="3709" y="2672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/>
                <a:t>+</a:t>
              </a:r>
            </a:p>
          </p:txBody>
        </p:sp>
      </p:grpSp>
      <p:grpSp>
        <p:nvGrpSpPr>
          <p:cNvPr id="72742" name="Group 38"/>
          <p:cNvGrpSpPr>
            <a:grpSpLocks/>
          </p:cNvGrpSpPr>
          <p:nvPr/>
        </p:nvGrpSpPr>
        <p:grpSpPr bwMode="auto">
          <a:xfrm>
            <a:off x="6672263" y="4241800"/>
            <a:ext cx="457200" cy="701675"/>
            <a:chOff x="4203" y="2672"/>
            <a:chExt cx="288" cy="442"/>
          </a:xfrm>
        </p:grpSpPr>
        <p:sp>
          <p:nvSpPr>
            <p:cNvPr id="72740" name="Oval 36"/>
            <p:cNvSpPr>
              <a:spLocks noChangeArrowheads="1"/>
            </p:cNvSpPr>
            <p:nvPr/>
          </p:nvSpPr>
          <p:spPr bwMode="auto">
            <a:xfrm>
              <a:off x="4203" y="2728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1" name="Rectangle 37"/>
            <p:cNvSpPr>
              <a:spLocks noChangeArrowheads="1"/>
            </p:cNvSpPr>
            <p:nvPr/>
          </p:nvSpPr>
          <p:spPr bwMode="auto">
            <a:xfrm>
              <a:off x="4222" y="2672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/>
                <a:t>+</a:t>
              </a:r>
            </a:p>
          </p:txBody>
        </p:sp>
      </p:grpSp>
      <p:sp>
        <p:nvSpPr>
          <p:cNvPr id="72743" name="Oval 39"/>
          <p:cNvSpPr>
            <a:spLocks noChangeArrowheads="1"/>
          </p:cNvSpPr>
          <p:nvPr/>
        </p:nvSpPr>
        <p:spPr bwMode="auto">
          <a:xfrm>
            <a:off x="5937250" y="3429000"/>
            <a:ext cx="169863" cy="169863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44" name="Oval 40"/>
          <p:cNvSpPr>
            <a:spLocks noChangeArrowheads="1"/>
          </p:cNvSpPr>
          <p:nvPr/>
        </p:nvSpPr>
        <p:spPr bwMode="auto">
          <a:xfrm>
            <a:off x="4706938" y="3336925"/>
            <a:ext cx="169862" cy="169863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45" name="Oval 41"/>
          <p:cNvSpPr>
            <a:spLocks noChangeArrowheads="1"/>
          </p:cNvSpPr>
          <p:nvPr/>
        </p:nvSpPr>
        <p:spPr bwMode="auto">
          <a:xfrm>
            <a:off x="4138613" y="4303713"/>
            <a:ext cx="169862" cy="169862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46" name="Oval 42"/>
          <p:cNvSpPr>
            <a:spLocks noChangeArrowheads="1"/>
          </p:cNvSpPr>
          <p:nvPr/>
        </p:nvSpPr>
        <p:spPr bwMode="auto">
          <a:xfrm>
            <a:off x="4492625" y="3825875"/>
            <a:ext cx="169863" cy="169863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47" name="Oval 43"/>
          <p:cNvSpPr>
            <a:spLocks noChangeArrowheads="1"/>
          </p:cNvSpPr>
          <p:nvPr/>
        </p:nvSpPr>
        <p:spPr bwMode="auto">
          <a:xfrm>
            <a:off x="5227638" y="3427413"/>
            <a:ext cx="169862" cy="169862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48" name="Oval 44"/>
          <p:cNvSpPr>
            <a:spLocks noChangeArrowheads="1"/>
          </p:cNvSpPr>
          <p:nvPr/>
        </p:nvSpPr>
        <p:spPr bwMode="auto">
          <a:xfrm>
            <a:off x="4967288" y="4500563"/>
            <a:ext cx="169862" cy="169862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49" name="Oval 45"/>
          <p:cNvSpPr>
            <a:spLocks noChangeArrowheads="1"/>
          </p:cNvSpPr>
          <p:nvPr/>
        </p:nvSpPr>
        <p:spPr bwMode="auto">
          <a:xfrm>
            <a:off x="6381750" y="4349750"/>
            <a:ext cx="169863" cy="169863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50" name="Oval 46"/>
          <p:cNvSpPr>
            <a:spLocks noChangeArrowheads="1"/>
          </p:cNvSpPr>
          <p:nvPr/>
        </p:nvSpPr>
        <p:spPr bwMode="auto">
          <a:xfrm>
            <a:off x="5351463" y="4086225"/>
            <a:ext cx="169862" cy="169863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51" name="Oval 47"/>
          <p:cNvSpPr>
            <a:spLocks noChangeArrowheads="1"/>
          </p:cNvSpPr>
          <p:nvPr/>
        </p:nvSpPr>
        <p:spPr bwMode="auto">
          <a:xfrm>
            <a:off x="5708650" y="4243388"/>
            <a:ext cx="169863" cy="169862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52" name="Oval 48"/>
          <p:cNvSpPr>
            <a:spLocks noChangeArrowheads="1"/>
          </p:cNvSpPr>
          <p:nvPr/>
        </p:nvSpPr>
        <p:spPr bwMode="auto">
          <a:xfrm>
            <a:off x="6089650" y="3995738"/>
            <a:ext cx="169863" cy="169862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53" name="Oval 49"/>
          <p:cNvSpPr>
            <a:spLocks noChangeArrowheads="1"/>
          </p:cNvSpPr>
          <p:nvPr/>
        </p:nvSpPr>
        <p:spPr bwMode="auto">
          <a:xfrm>
            <a:off x="6657975" y="3473450"/>
            <a:ext cx="169863" cy="169863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54" name="Oval 50"/>
          <p:cNvSpPr>
            <a:spLocks noChangeArrowheads="1"/>
          </p:cNvSpPr>
          <p:nvPr/>
        </p:nvSpPr>
        <p:spPr bwMode="auto">
          <a:xfrm>
            <a:off x="6148388" y="3148013"/>
            <a:ext cx="169862" cy="169862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55" name="Oval 51"/>
          <p:cNvSpPr>
            <a:spLocks noChangeArrowheads="1"/>
          </p:cNvSpPr>
          <p:nvPr/>
        </p:nvSpPr>
        <p:spPr bwMode="auto">
          <a:xfrm>
            <a:off x="4371975" y="3475038"/>
            <a:ext cx="169863" cy="169862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56" name="Oval 52"/>
          <p:cNvSpPr>
            <a:spLocks noChangeArrowheads="1"/>
          </p:cNvSpPr>
          <p:nvPr/>
        </p:nvSpPr>
        <p:spPr bwMode="auto">
          <a:xfrm>
            <a:off x="4891088" y="4225925"/>
            <a:ext cx="169862" cy="169863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57" name="AutoShape 53"/>
          <p:cNvSpPr>
            <a:spLocks noChangeArrowheads="1"/>
          </p:cNvSpPr>
          <p:nvPr/>
        </p:nvSpPr>
        <p:spPr bwMode="auto">
          <a:xfrm>
            <a:off x="962025" y="2784475"/>
            <a:ext cx="2519363" cy="1704975"/>
          </a:xfrm>
          <a:prstGeom prst="rightArrow">
            <a:avLst>
              <a:gd name="adj1" fmla="val 50000"/>
              <a:gd name="adj2" fmla="val 7389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58" name="Rectangle 5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Mobile electrons allow atoms to slide by, sort of like ball bearings in oil.</a:t>
            </a:r>
          </a:p>
        </p:txBody>
      </p:sp>
      <p:sp>
        <p:nvSpPr>
          <p:cNvPr id="72761" name="Text Box 57"/>
          <p:cNvSpPr txBox="1">
            <a:spLocks noChangeArrowheads="1"/>
          </p:cNvSpPr>
          <p:nvPr/>
        </p:nvSpPr>
        <p:spPr bwMode="auto">
          <a:xfrm>
            <a:off x="1008063" y="3254375"/>
            <a:ext cx="18161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2"/>
                </a:solidFill>
              </a:rPr>
              <a:t>Force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58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55637"/>
            <a:ext cx="7772400" cy="770084"/>
          </a:xfrm>
          <a:noFill/>
          <a:ln/>
        </p:spPr>
        <p:txBody>
          <a:bodyPr/>
          <a:lstStyle/>
          <a:p>
            <a:r>
              <a:rPr lang="en-US" i="1" dirty="0" smtClean="0"/>
              <a:t>Are </a:t>
            </a:r>
            <a:r>
              <a:rPr lang="en-US" i="1" dirty="0"/>
              <a:t>i</a:t>
            </a:r>
            <a:r>
              <a:rPr lang="en-US" i="1" dirty="0" smtClean="0"/>
              <a:t>onic solids malleable?</a:t>
            </a:r>
            <a:endParaRPr lang="en-US" i="1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Ionic solids are brittle</a:t>
            </a:r>
          </a:p>
        </p:txBody>
      </p:sp>
      <p:grpSp>
        <p:nvGrpSpPr>
          <p:cNvPr id="74807" name="Group 55"/>
          <p:cNvGrpSpPr>
            <a:grpSpLocks/>
          </p:cNvGrpSpPr>
          <p:nvPr/>
        </p:nvGrpSpPr>
        <p:grpSpPr bwMode="auto">
          <a:xfrm>
            <a:off x="3829050" y="3279775"/>
            <a:ext cx="2087563" cy="2249488"/>
            <a:chOff x="2412" y="2066"/>
            <a:chExt cx="1315" cy="1417"/>
          </a:xfrm>
        </p:grpSpPr>
        <p:grpSp>
          <p:nvGrpSpPr>
            <p:cNvPr id="74769" name="Group 17"/>
            <p:cNvGrpSpPr>
              <a:grpSpLocks/>
            </p:cNvGrpSpPr>
            <p:nvPr/>
          </p:nvGrpSpPr>
          <p:grpSpPr bwMode="auto">
            <a:xfrm>
              <a:off x="2412" y="2066"/>
              <a:ext cx="1315" cy="442"/>
              <a:chOff x="2412" y="2066"/>
              <a:chExt cx="1315" cy="442"/>
            </a:xfrm>
          </p:grpSpPr>
          <p:grpSp>
            <p:nvGrpSpPr>
              <p:cNvPr id="74761" name="Group 9"/>
              <p:cNvGrpSpPr>
                <a:grpSpLocks/>
              </p:cNvGrpSpPr>
              <p:nvPr/>
            </p:nvGrpSpPr>
            <p:grpSpPr bwMode="auto">
              <a:xfrm>
                <a:off x="2412" y="2066"/>
                <a:ext cx="677" cy="442"/>
                <a:chOff x="2412" y="2066"/>
                <a:chExt cx="677" cy="442"/>
              </a:xfrm>
            </p:grpSpPr>
            <p:grpSp>
              <p:nvGrpSpPr>
                <p:cNvPr id="74757" name="Group 5"/>
                <p:cNvGrpSpPr>
                  <a:grpSpLocks/>
                </p:cNvGrpSpPr>
                <p:nvPr/>
              </p:nvGrpSpPr>
              <p:grpSpPr bwMode="auto">
                <a:xfrm>
                  <a:off x="2412" y="2066"/>
                  <a:ext cx="349" cy="442"/>
                  <a:chOff x="2412" y="2066"/>
                  <a:chExt cx="349" cy="442"/>
                </a:xfrm>
              </p:grpSpPr>
              <p:sp>
                <p:nvSpPr>
                  <p:cNvPr id="74755" name="Oval 3"/>
                  <p:cNvSpPr>
                    <a:spLocks noChangeArrowheads="1"/>
                  </p:cNvSpPr>
                  <p:nvPr/>
                </p:nvSpPr>
                <p:spPr bwMode="auto">
                  <a:xfrm>
                    <a:off x="2412" y="2095"/>
                    <a:ext cx="349" cy="34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C0128"/>
                      </a:gs>
                      <a:gs pos="100000">
                        <a:srgbClr val="FC0128">
                          <a:gamma/>
                          <a:shade val="29804"/>
                          <a:invGamma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4756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2450" y="2066"/>
                    <a:ext cx="281" cy="44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lIns="92075" tIns="46038" rIns="92075" bIns="46038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4000"/>
                      <a:t>+</a:t>
                    </a:r>
                  </a:p>
                </p:txBody>
              </p:sp>
            </p:grpSp>
            <p:grpSp>
              <p:nvGrpSpPr>
                <p:cNvPr id="74760" name="Group 8"/>
                <p:cNvGrpSpPr>
                  <a:grpSpLocks/>
                </p:cNvGrpSpPr>
                <p:nvPr/>
              </p:nvGrpSpPr>
              <p:grpSpPr bwMode="auto">
                <a:xfrm>
                  <a:off x="2779" y="2066"/>
                  <a:ext cx="310" cy="442"/>
                  <a:chOff x="2779" y="2066"/>
                  <a:chExt cx="310" cy="442"/>
                </a:xfrm>
              </p:grpSpPr>
              <p:sp>
                <p:nvSpPr>
                  <p:cNvPr id="74758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779" y="2153"/>
                    <a:ext cx="252" cy="25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AFD00"/>
                      </a:gs>
                      <a:gs pos="100000">
                        <a:srgbClr val="FAFD00">
                          <a:gamma/>
                          <a:shade val="29804"/>
                          <a:invGamma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4759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2799" y="2066"/>
                    <a:ext cx="290" cy="44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lIns="92075" tIns="46038" rIns="92075" bIns="46038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4000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</p:grpSp>
          <p:grpSp>
            <p:nvGrpSpPr>
              <p:cNvPr id="74768" name="Group 16"/>
              <p:cNvGrpSpPr>
                <a:grpSpLocks/>
              </p:cNvGrpSpPr>
              <p:nvPr/>
            </p:nvGrpSpPr>
            <p:grpSpPr bwMode="auto">
              <a:xfrm>
                <a:off x="3050" y="2066"/>
                <a:ext cx="677" cy="442"/>
                <a:chOff x="3050" y="2066"/>
                <a:chExt cx="677" cy="442"/>
              </a:xfrm>
            </p:grpSpPr>
            <p:grpSp>
              <p:nvGrpSpPr>
                <p:cNvPr id="74764" name="Group 12"/>
                <p:cNvGrpSpPr>
                  <a:grpSpLocks/>
                </p:cNvGrpSpPr>
                <p:nvPr/>
              </p:nvGrpSpPr>
              <p:grpSpPr bwMode="auto">
                <a:xfrm>
                  <a:off x="3050" y="2066"/>
                  <a:ext cx="349" cy="442"/>
                  <a:chOff x="3050" y="2066"/>
                  <a:chExt cx="349" cy="442"/>
                </a:xfrm>
              </p:grpSpPr>
              <p:sp>
                <p:nvSpPr>
                  <p:cNvPr id="74762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3050" y="2095"/>
                    <a:ext cx="349" cy="34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C0128"/>
                      </a:gs>
                      <a:gs pos="100000">
                        <a:srgbClr val="FC0128">
                          <a:gamma/>
                          <a:shade val="29804"/>
                          <a:invGamma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4763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3088" y="2066"/>
                    <a:ext cx="281" cy="44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lIns="92075" tIns="46038" rIns="92075" bIns="46038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4000"/>
                      <a:t>+</a:t>
                    </a:r>
                  </a:p>
                </p:txBody>
              </p:sp>
            </p:grpSp>
            <p:grpSp>
              <p:nvGrpSpPr>
                <p:cNvPr id="74767" name="Group 15"/>
                <p:cNvGrpSpPr>
                  <a:grpSpLocks/>
                </p:cNvGrpSpPr>
                <p:nvPr/>
              </p:nvGrpSpPr>
              <p:grpSpPr bwMode="auto">
                <a:xfrm>
                  <a:off x="3417" y="2066"/>
                  <a:ext cx="310" cy="442"/>
                  <a:chOff x="3417" y="2066"/>
                  <a:chExt cx="310" cy="442"/>
                </a:xfrm>
              </p:grpSpPr>
              <p:sp>
                <p:nvSpPr>
                  <p:cNvPr id="74765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3417" y="2153"/>
                    <a:ext cx="252" cy="25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AFD00"/>
                      </a:gs>
                      <a:gs pos="100000">
                        <a:srgbClr val="FAFD00">
                          <a:gamma/>
                          <a:shade val="29804"/>
                          <a:invGamma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4766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3437" y="2066"/>
                    <a:ext cx="290" cy="44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lIns="92075" tIns="46038" rIns="92075" bIns="46038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4000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</p:grpSp>
        </p:grpSp>
        <p:grpSp>
          <p:nvGrpSpPr>
            <p:cNvPr id="74780" name="Group 28"/>
            <p:cNvGrpSpPr>
              <a:grpSpLocks/>
            </p:cNvGrpSpPr>
            <p:nvPr/>
          </p:nvGrpSpPr>
          <p:grpSpPr bwMode="auto">
            <a:xfrm>
              <a:off x="2441" y="2375"/>
              <a:ext cx="1257" cy="451"/>
              <a:chOff x="2441" y="2375"/>
              <a:chExt cx="1257" cy="451"/>
            </a:xfrm>
          </p:grpSpPr>
          <p:grpSp>
            <p:nvGrpSpPr>
              <p:cNvPr id="74772" name="Group 20"/>
              <p:cNvGrpSpPr>
                <a:grpSpLocks/>
              </p:cNvGrpSpPr>
              <p:nvPr/>
            </p:nvGrpSpPr>
            <p:grpSpPr bwMode="auto">
              <a:xfrm>
                <a:off x="2711" y="2384"/>
                <a:ext cx="349" cy="442"/>
                <a:chOff x="2711" y="2384"/>
                <a:chExt cx="349" cy="442"/>
              </a:xfrm>
            </p:grpSpPr>
            <p:sp>
              <p:nvSpPr>
                <p:cNvPr id="74770" name="Oval 18"/>
                <p:cNvSpPr>
                  <a:spLocks noChangeArrowheads="1"/>
                </p:cNvSpPr>
                <p:nvPr/>
              </p:nvSpPr>
              <p:spPr bwMode="auto">
                <a:xfrm>
                  <a:off x="2711" y="2413"/>
                  <a:ext cx="349" cy="34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0128"/>
                    </a:gs>
                    <a:gs pos="100000">
                      <a:srgbClr val="FC0128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771" name="Rectangle 19"/>
                <p:cNvSpPr>
                  <a:spLocks noChangeArrowheads="1"/>
                </p:cNvSpPr>
                <p:nvPr/>
              </p:nvSpPr>
              <p:spPr bwMode="auto">
                <a:xfrm flipH="1">
                  <a:off x="2741" y="2384"/>
                  <a:ext cx="28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/>
                    <a:t>+</a:t>
                  </a:r>
                </a:p>
              </p:txBody>
            </p:sp>
          </p:grpSp>
          <p:sp>
            <p:nvSpPr>
              <p:cNvPr id="74773" name="Oval 21"/>
              <p:cNvSpPr>
                <a:spLocks noChangeArrowheads="1"/>
              </p:cNvSpPr>
              <p:nvPr/>
            </p:nvSpPr>
            <p:spPr bwMode="auto">
              <a:xfrm>
                <a:off x="2441" y="2471"/>
                <a:ext cx="252" cy="252"/>
              </a:xfrm>
              <a:prstGeom prst="ellipse">
                <a:avLst/>
              </a:prstGeom>
              <a:gradFill rotWithShape="0">
                <a:gsLst>
                  <a:gs pos="0">
                    <a:srgbClr val="FAFD00"/>
                  </a:gs>
                  <a:gs pos="100000">
                    <a:srgbClr val="FAFD00">
                      <a:gamma/>
                      <a:shade val="2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74" name="Rectangle 22"/>
              <p:cNvSpPr>
                <a:spLocks noChangeArrowheads="1"/>
              </p:cNvSpPr>
              <p:nvPr/>
            </p:nvSpPr>
            <p:spPr bwMode="auto">
              <a:xfrm flipH="1">
                <a:off x="2480" y="2375"/>
                <a:ext cx="290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>
                    <a:solidFill>
                      <a:schemeClr val="bg2"/>
                    </a:solidFill>
                  </a:rPr>
                  <a:t>-</a:t>
                </a:r>
              </a:p>
            </p:txBody>
          </p:sp>
          <p:grpSp>
            <p:nvGrpSpPr>
              <p:cNvPr id="74777" name="Group 25"/>
              <p:cNvGrpSpPr>
                <a:grpSpLocks/>
              </p:cNvGrpSpPr>
              <p:nvPr/>
            </p:nvGrpSpPr>
            <p:grpSpPr bwMode="auto">
              <a:xfrm>
                <a:off x="3349" y="2384"/>
                <a:ext cx="349" cy="442"/>
                <a:chOff x="3349" y="2384"/>
                <a:chExt cx="349" cy="442"/>
              </a:xfrm>
            </p:grpSpPr>
            <p:sp>
              <p:nvSpPr>
                <p:cNvPr id="74775" name="Oval 23"/>
                <p:cNvSpPr>
                  <a:spLocks noChangeArrowheads="1"/>
                </p:cNvSpPr>
                <p:nvPr/>
              </p:nvSpPr>
              <p:spPr bwMode="auto">
                <a:xfrm>
                  <a:off x="3349" y="2413"/>
                  <a:ext cx="349" cy="34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0128"/>
                    </a:gs>
                    <a:gs pos="100000">
                      <a:srgbClr val="FC0128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776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3379" y="2384"/>
                  <a:ext cx="28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/>
                    <a:t>+</a:t>
                  </a:r>
                </a:p>
              </p:txBody>
            </p:sp>
          </p:grpSp>
          <p:sp>
            <p:nvSpPr>
              <p:cNvPr id="74778" name="Oval 26"/>
              <p:cNvSpPr>
                <a:spLocks noChangeArrowheads="1"/>
              </p:cNvSpPr>
              <p:nvPr/>
            </p:nvSpPr>
            <p:spPr bwMode="auto">
              <a:xfrm>
                <a:off x="3079" y="2471"/>
                <a:ext cx="252" cy="252"/>
              </a:xfrm>
              <a:prstGeom prst="ellipse">
                <a:avLst/>
              </a:prstGeom>
              <a:gradFill rotWithShape="0">
                <a:gsLst>
                  <a:gs pos="0">
                    <a:srgbClr val="FAFD00"/>
                  </a:gs>
                  <a:gs pos="100000">
                    <a:srgbClr val="FAFD00">
                      <a:gamma/>
                      <a:shade val="2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79" name="Rectangle 27"/>
              <p:cNvSpPr>
                <a:spLocks noChangeArrowheads="1"/>
              </p:cNvSpPr>
              <p:nvPr/>
            </p:nvSpPr>
            <p:spPr bwMode="auto">
              <a:xfrm flipH="1">
                <a:off x="3108" y="2384"/>
                <a:ext cx="290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>
                    <a:solidFill>
                      <a:schemeClr val="bg2"/>
                    </a:solidFill>
                  </a:rPr>
                  <a:t>-</a:t>
                </a:r>
              </a:p>
            </p:txBody>
          </p:sp>
        </p:grpSp>
        <p:grpSp>
          <p:nvGrpSpPr>
            <p:cNvPr id="74795" name="Group 43"/>
            <p:cNvGrpSpPr>
              <a:grpSpLocks/>
            </p:cNvGrpSpPr>
            <p:nvPr/>
          </p:nvGrpSpPr>
          <p:grpSpPr bwMode="auto">
            <a:xfrm>
              <a:off x="2412" y="2713"/>
              <a:ext cx="1315" cy="442"/>
              <a:chOff x="2412" y="2713"/>
              <a:chExt cx="1315" cy="442"/>
            </a:xfrm>
          </p:grpSpPr>
          <p:grpSp>
            <p:nvGrpSpPr>
              <p:cNvPr id="74787" name="Group 35"/>
              <p:cNvGrpSpPr>
                <a:grpSpLocks/>
              </p:cNvGrpSpPr>
              <p:nvPr/>
            </p:nvGrpSpPr>
            <p:grpSpPr bwMode="auto">
              <a:xfrm>
                <a:off x="2412" y="2713"/>
                <a:ext cx="677" cy="442"/>
                <a:chOff x="2412" y="2713"/>
                <a:chExt cx="677" cy="442"/>
              </a:xfrm>
            </p:grpSpPr>
            <p:grpSp>
              <p:nvGrpSpPr>
                <p:cNvPr id="74783" name="Group 31"/>
                <p:cNvGrpSpPr>
                  <a:grpSpLocks/>
                </p:cNvGrpSpPr>
                <p:nvPr/>
              </p:nvGrpSpPr>
              <p:grpSpPr bwMode="auto">
                <a:xfrm>
                  <a:off x="2412" y="2713"/>
                  <a:ext cx="349" cy="442"/>
                  <a:chOff x="2412" y="2713"/>
                  <a:chExt cx="349" cy="442"/>
                </a:xfrm>
              </p:grpSpPr>
              <p:sp>
                <p:nvSpPr>
                  <p:cNvPr id="74781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2412" y="2742"/>
                    <a:ext cx="349" cy="34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C0128"/>
                      </a:gs>
                      <a:gs pos="100000">
                        <a:srgbClr val="FC0128">
                          <a:gamma/>
                          <a:shade val="29804"/>
                          <a:invGamma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4782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2450" y="2713"/>
                    <a:ext cx="281" cy="44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lIns="92075" tIns="46038" rIns="92075" bIns="46038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4000"/>
                      <a:t>+</a:t>
                    </a:r>
                  </a:p>
                </p:txBody>
              </p:sp>
            </p:grpSp>
            <p:grpSp>
              <p:nvGrpSpPr>
                <p:cNvPr id="74786" name="Group 34"/>
                <p:cNvGrpSpPr>
                  <a:grpSpLocks/>
                </p:cNvGrpSpPr>
                <p:nvPr/>
              </p:nvGrpSpPr>
              <p:grpSpPr bwMode="auto">
                <a:xfrm>
                  <a:off x="2779" y="2713"/>
                  <a:ext cx="310" cy="442"/>
                  <a:chOff x="2779" y="2713"/>
                  <a:chExt cx="310" cy="442"/>
                </a:xfrm>
              </p:grpSpPr>
              <p:sp>
                <p:nvSpPr>
                  <p:cNvPr id="74784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2779" y="2800"/>
                    <a:ext cx="252" cy="25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AFD00"/>
                      </a:gs>
                      <a:gs pos="100000">
                        <a:srgbClr val="FAFD00">
                          <a:gamma/>
                          <a:shade val="29804"/>
                          <a:invGamma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4785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2799" y="2713"/>
                    <a:ext cx="290" cy="44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lIns="92075" tIns="46038" rIns="92075" bIns="46038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4000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</p:grpSp>
          <p:grpSp>
            <p:nvGrpSpPr>
              <p:cNvPr id="74794" name="Group 42"/>
              <p:cNvGrpSpPr>
                <a:grpSpLocks/>
              </p:cNvGrpSpPr>
              <p:nvPr/>
            </p:nvGrpSpPr>
            <p:grpSpPr bwMode="auto">
              <a:xfrm>
                <a:off x="3050" y="2713"/>
                <a:ext cx="677" cy="442"/>
                <a:chOff x="3050" y="2713"/>
                <a:chExt cx="677" cy="442"/>
              </a:xfrm>
            </p:grpSpPr>
            <p:grpSp>
              <p:nvGrpSpPr>
                <p:cNvPr id="74790" name="Group 38"/>
                <p:cNvGrpSpPr>
                  <a:grpSpLocks/>
                </p:cNvGrpSpPr>
                <p:nvPr/>
              </p:nvGrpSpPr>
              <p:grpSpPr bwMode="auto">
                <a:xfrm>
                  <a:off x="3050" y="2713"/>
                  <a:ext cx="349" cy="442"/>
                  <a:chOff x="3050" y="2713"/>
                  <a:chExt cx="349" cy="442"/>
                </a:xfrm>
              </p:grpSpPr>
              <p:sp>
                <p:nvSpPr>
                  <p:cNvPr id="74788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3050" y="2742"/>
                    <a:ext cx="349" cy="34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C0128"/>
                      </a:gs>
                      <a:gs pos="100000">
                        <a:srgbClr val="FC0128">
                          <a:gamma/>
                          <a:shade val="29804"/>
                          <a:invGamma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4789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3088" y="2713"/>
                    <a:ext cx="281" cy="44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lIns="92075" tIns="46038" rIns="92075" bIns="46038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4000"/>
                      <a:t>+</a:t>
                    </a:r>
                  </a:p>
                </p:txBody>
              </p:sp>
            </p:grpSp>
            <p:grpSp>
              <p:nvGrpSpPr>
                <p:cNvPr id="74793" name="Group 41"/>
                <p:cNvGrpSpPr>
                  <a:grpSpLocks/>
                </p:cNvGrpSpPr>
                <p:nvPr/>
              </p:nvGrpSpPr>
              <p:grpSpPr bwMode="auto">
                <a:xfrm>
                  <a:off x="3417" y="2713"/>
                  <a:ext cx="310" cy="442"/>
                  <a:chOff x="3417" y="2713"/>
                  <a:chExt cx="310" cy="442"/>
                </a:xfrm>
              </p:grpSpPr>
              <p:sp>
                <p:nvSpPr>
                  <p:cNvPr id="74791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3417" y="2800"/>
                    <a:ext cx="252" cy="25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AFD00"/>
                      </a:gs>
                      <a:gs pos="100000">
                        <a:srgbClr val="FAFD00">
                          <a:gamma/>
                          <a:shade val="29804"/>
                          <a:invGamma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4792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437" y="2713"/>
                    <a:ext cx="290" cy="44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lIns="92075" tIns="46038" rIns="92075" bIns="46038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4000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</p:grpSp>
        </p:grpSp>
        <p:grpSp>
          <p:nvGrpSpPr>
            <p:cNvPr id="74806" name="Group 54"/>
            <p:cNvGrpSpPr>
              <a:grpSpLocks/>
            </p:cNvGrpSpPr>
            <p:nvPr/>
          </p:nvGrpSpPr>
          <p:grpSpPr bwMode="auto">
            <a:xfrm>
              <a:off x="2441" y="3032"/>
              <a:ext cx="1257" cy="451"/>
              <a:chOff x="2441" y="3032"/>
              <a:chExt cx="1257" cy="451"/>
            </a:xfrm>
          </p:grpSpPr>
          <p:grpSp>
            <p:nvGrpSpPr>
              <p:cNvPr id="74798" name="Group 46"/>
              <p:cNvGrpSpPr>
                <a:grpSpLocks/>
              </p:cNvGrpSpPr>
              <p:nvPr/>
            </p:nvGrpSpPr>
            <p:grpSpPr bwMode="auto">
              <a:xfrm>
                <a:off x="2711" y="3041"/>
                <a:ext cx="349" cy="442"/>
                <a:chOff x="2711" y="3041"/>
                <a:chExt cx="349" cy="442"/>
              </a:xfrm>
            </p:grpSpPr>
            <p:sp>
              <p:nvSpPr>
                <p:cNvPr id="74796" name="Oval 44"/>
                <p:cNvSpPr>
                  <a:spLocks noChangeArrowheads="1"/>
                </p:cNvSpPr>
                <p:nvPr/>
              </p:nvSpPr>
              <p:spPr bwMode="auto">
                <a:xfrm>
                  <a:off x="2711" y="3070"/>
                  <a:ext cx="349" cy="34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0128"/>
                    </a:gs>
                    <a:gs pos="100000">
                      <a:srgbClr val="FC0128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797" name="Rectangle 45"/>
                <p:cNvSpPr>
                  <a:spLocks noChangeArrowheads="1"/>
                </p:cNvSpPr>
                <p:nvPr/>
              </p:nvSpPr>
              <p:spPr bwMode="auto">
                <a:xfrm flipH="1">
                  <a:off x="2741" y="3041"/>
                  <a:ext cx="28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/>
                    <a:t>+</a:t>
                  </a:r>
                </a:p>
              </p:txBody>
            </p:sp>
          </p:grpSp>
          <p:sp>
            <p:nvSpPr>
              <p:cNvPr id="74799" name="Oval 47"/>
              <p:cNvSpPr>
                <a:spLocks noChangeArrowheads="1"/>
              </p:cNvSpPr>
              <p:nvPr/>
            </p:nvSpPr>
            <p:spPr bwMode="auto">
              <a:xfrm>
                <a:off x="2441" y="3128"/>
                <a:ext cx="252" cy="252"/>
              </a:xfrm>
              <a:prstGeom prst="ellipse">
                <a:avLst/>
              </a:prstGeom>
              <a:gradFill rotWithShape="0">
                <a:gsLst>
                  <a:gs pos="0">
                    <a:srgbClr val="FAFD00"/>
                  </a:gs>
                  <a:gs pos="100000">
                    <a:srgbClr val="FAFD00">
                      <a:gamma/>
                      <a:shade val="2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00" name="Rectangle 48"/>
              <p:cNvSpPr>
                <a:spLocks noChangeArrowheads="1"/>
              </p:cNvSpPr>
              <p:nvPr/>
            </p:nvSpPr>
            <p:spPr bwMode="auto">
              <a:xfrm flipH="1">
                <a:off x="2480" y="3032"/>
                <a:ext cx="290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>
                    <a:solidFill>
                      <a:schemeClr val="bg2"/>
                    </a:solidFill>
                  </a:rPr>
                  <a:t>-</a:t>
                </a:r>
              </a:p>
            </p:txBody>
          </p:sp>
          <p:grpSp>
            <p:nvGrpSpPr>
              <p:cNvPr id="74803" name="Group 51"/>
              <p:cNvGrpSpPr>
                <a:grpSpLocks/>
              </p:cNvGrpSpPr>
              <p:nvPr/>
            </p:nvGrpSpPr>
            <p:grpSpPr bwMode="auto">
              <a:xfrm>
                <a:off x="3349" y="3041"/>
                <a:ext cx="349" cy="442"/>
                <a:chOff x="3349" y="3041"/>
                <a:chExt cx="349" cy="442"/>
              </a:xfrm>
            </p:grpSpPr>
            <p:sp>
              <p:nvSpPr>
                <p:cNvPr id="74801" name="Oval 49"/>
                <p:cNvSpPr>
                  <a:spLocks noChangeArrowheads="1"/>
                </p:cNvSpPr>
                <p:nvPr/>
              </p:nvSpPr>
              <p:spPr bwMode="auto">
                <a:xfrm>
                  <a:off x="3349" y="3070"/>
                  <a:ext cx="349" cy="34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0128"/>
                    </a:gs>
                    <a:gs pos="100000">
                      <a:srgbClr val="FC0128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802" name="Rectangle 50"/>
                <p:cNvSpPr>
                  <a:spLocks noChangeArrowheads="1"/>
                </p:cNvSpPr>
                <p:nvPr/>
              </p:nvSpPr>
              <p:spPr bwMode="auto">
                <a:xfrm flipH="1">
                  <a:off x="3379" y="3041"/>
                  <a:ext cx="28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/>
                    <a:t>+</a:t>
                  </a:r>
                </a:p>
              </p:txBody>
            </p:sp>
          </p:grpSp>
          <p:sp>
            <p:nvSpPr>
              <p:cNvPr id="74804" name="Oval 52"/>
              <p:cNvSpPr>
                <a:spLocks noChangeArrowheads="1"/>
              </p:cNvSpPr>
              <p:nvPr/>
            </p:nvSpPr>
            <p:spPr bwMode="auto">
              <a:xfrm>
                <a:off x="3079" y="3128"/>
                <a:ext cx="252" cy="252"/>
              </a:xfrm>
              <a:prstGeom prst="ellipse">
                <a:avLst/>
              </a:prstGeom>
              <a:gradFill rotWithShape="0">
                <a:gsLst>
                  <a:gs pos="0">
                    <a:srgbClr val="FAFD00"/>
                  </a:gs>
                  <a:gs pos="100000">
                    <a:srgbClr val="FAFD00">
                      <a:gamma/>
                      <a:shade val="2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05" name="Rectangle 53"/>
              <p:cNvSpPr>
                <a:spLocks noChangeArrowheads="1"/>
              </p:cNvSpPr>
              <p:nvPr/>
            </p:nvSpPr>
            <p:spPr bwMode="auto">
              <a:xfrm flipH="1">
                <a:off x="3108" y="3041"/>
                <a:ext cx="290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>
                    <a:solidFill>
                      <a:schemeClr val="bg2"/>
                    </a:solidFill>
                  </a:rPr>
                  <a:t>-</a:t>
                </a:r>
              </a:p>
            </p:txBody>
          </p:sp>
        </p:grpSp>
      </p:grpSp>
      <p:sp>
        <p:nvSpPr>
          <p:cNvPr id="74808" name="AutoShape 56"/>
          <p:cNvSpPr>
            <a:spLocks noChangeArrowheads="1"/>
          </p:cNvSpPr>
          <p:nvPr/>
        </p:nvSpPr>
        <p:spPr bwMode="auto">
          <a:xfrm>
            <a:off x="1636713" y="2876550"/>
            <a:ext cx="2058987" cy="1428750"/>
          </a:xfrm>
          <a:prstGeom prst="rightArrow">
            <a:avLst>
              <a:gd name="adj1" fmla="val 50000"/>
              <a:gd name="adj2" fmla="val 72062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11" name="Text Box 59"/>
          <p:cNvSpPr txBox="1">
            <a:spLocks noChangeArrowheads="1"/>
          </p:cNvSpPr>
          <p:nvPr/>
        </p:nvSpPr>
        <p:spPr bwMode="auto">
          <a:xfrm>
            <a:off x="1693863" y="3254375"/>
            <a:ext cx="162718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2"/>
                </a:solidFill>
              </a:rPr>
              <a:t>Force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Ionic solids are brittle</a:t>
            </a:r>
          </a:p>
        </p:txBody>
      </p:sp>
      <p:grpSp>
        <p:nvGrpSpPr>
          <p:cNvPr id="76817" name="Group 17"/>
          <p:cNvGrpSpPr>
            <a:grpSpLocks/>
          </p:cNvGrpSpPr>
          <p:nvPr/>
        </p:nvGrpSpPr>
        <p:grpSpPr bwMode="auto">
          <a:xfrm>
            <a:off x="4244975" y="2759075"/>
            <a:ext cx="2047875" cy="1082675"/>
            <a:chOff x="2674" y="1738"/>
            <a:chExt cx="1290" cy="682"/>
          </a:xfrm>
        </p:grpSpPr>
        <p:grpSp>
          <p:nvGrpSpPr>
            <p:cNvPr id="76809" name="Group 9"/>
            <p:cNvGrpSpPr>
              <a:grpSpLocks/>
            </p:cNvGrpSpPr>
            <p:nvPr/>
          </p:nvGrpSpPr>
          <p:grpSpPr bwMode="auto">
            <a:xfrm>
              <a:off x="2674" y="1892"/>
              <a:ext cx="671" cy="528"/>
              <a:chOff x="2674" y="1892"/>
              <a:chExt cx="671" cy="528"/>
            </a:xfrm>
          </p:grpSpPr>
          <p:grpSp>
            <p:nvGrpSpPr>
              <p:cNvPr id="76805" name="Group 5"/>
              <p:cNvGrpSpPr>
                <a:grpSpLocks/>
              </p:cNvGrpSpPr>
              <p:nvPr/>
            </p:nvGrpSpPr>
            <p:grpSpPr bwMode="auto">
              <a:xfrm>
                <a:off x="2674" y="1978"/>
                <a:ext cx="349" cy="442"/>
                <a:chOff x="2674" y="1978"/>
                <a:chExt cx="349" cy="442"/>
              </a:xfrm>
            </p:grpSpPr>
            <p:sp>
              <p:nvSpPr>
                <p:cNvPr id="76803" name="Oval 3"/>
                <p:cNvSpPr>
                  <a:spLocks noChangeArrowheads="1"/>
                </p:cNvSpPr>
                <p:nvPr/>
              </p:nvSpPr>
              <p:spPr bwMode="auto">
                <a:xfrm rot="20760000">
                  <a:off x="2674" y="2010"/>
                  <a:ext cx="349" cy="34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0128"/>
                    </a:gs>
                    <a:gs pos="100000">
                      <a:srgbClr val="FC0128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804" name="Rectangle 4"/>
                <p:cNvSpPr>
                  <a:spLocks noChangeArrowheads="1"/>
                </p:cNvSpPr>
                <p:nvPr/>
              </p:nvSpPr>
              <p:spPr bwMode="auto">
                <a:xfrm rot="20760000">
                  <a:off x="2716" y="1978"/>
                  <a:ext cx="28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/>
                    <a:t>+</a:t>
                  </a:r>
                </a:p>
              </p:txBody>
            </p:sp>
          </p:grpSp>
          <p:grpSp>
            <p:nvGrpSpPr>
              <p:cNvPr id="76808" name="Group 8"/>
              <p:cNvGrpSpPr>
                <a:grpSpLocks/>
              </p:cNvGrpSpPr>
              <p:nvPr/>
            </p:nvGrpSpPr>
            <p:grpSpPr bwMode="auto">
              <a:xfrm>
                <a:off x="3034" y="1892"/>
                <a:ext cx="311" cy="442"/>
                <a:chOff x="3034" y="1892"/>
                <a:chExt cx="311" cy="442"/>
              </a:xfrm>
            </p:grpSpPr>
            <p:sp>
              <p:nvSpPr>
                <p:cNvPr id="76806" name="Oval 6"/>
                <p:cNvSpPr>
                  <a:spLocks noChangeArrowheads="1"/>
                </p:cNvSpPr>
                <p:nvPr/>
              </p:nvSpPr>
              <p:spPr bwMode="auto">
                <a:xfrm rot="20760000">
                  <a:off x="3034" y="1990"/>
                  <a:ext cx="252" cy="2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AFD00"/>
                    </a:gs>
                    <a:gs pos="100000">
                      <a:srgbClr val="FAFD00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807" name="Rectangle 7"/>
                <p:cNvSpPr>
                  <a:spLocks noChangeArrowheads="1"/>
                </p:cNvSpPr>
                <p:nvPr/>
              </p:nvSpPr>
              <p:spPr bwMode="auto">
                <a:xfrm rot="20760000">
                  <a:off x="3055" y="1892"/>
                  <a:ext cx="290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>
                      <a:solidFill>
                        <a:schemeClr val="bg2"/>
                      </a:solidFill>
                    </a:rPr>
                    <a:t>-</a:t>
                  </a:r>
                </a:p>
              </p:txBody>
            </p:sp>
          </p:grpSp>
        </p:grpSp>
        <p:grpSp>
          <p:nvGrpSpPr>
            <p:cNvPr id="76816" name="Group 16"/>
            <p:cNvGrpSpPr>
              <a:grpSpLocks/>
            </p:cNvGrpSpPr>
            <p:nvPr/>
          </p:nvGrpSpPr>
          <p:grpSpPr bwMode="auto">
            <a:xfrm>
              <a:off x="3293" y="1738"/>
              <a:ext cx="671" cy="528"/>
              <a:chOff x="3293" y="1738"/>
              <a:chExt cx="671" cy="528"/>
            </a:xfrm>
          </p:grpSpPr>
          <p:grpSp>
            <p:nvGrpSpPr>
              <p:cNvPr id="76812" name="Group 12"/>
              <p:cNvGrpSpPr>
                <a:grpSpLocks/>
              </p:cNvGrpSpPr>
              <p:nvPr/>
            </p:nvGrpSpPr>
            <p:grpSpPr bwMode="auto">
              <a:xfrm>
                <a:off x="3293" y="1824"/>
                <a:ext cx="349" cy="442"/>
                <a:chOff x="3293" y="1824"/>
                <a:chExt cx="349" cy="442"/>
              </a:xfrm>
            </p:grpSpPr>
            <p:sp>
              <p:nvSpPr>
                <p:cNvPr id="76810" name="Oval 10"/>
                <p:cNvSpPr>
                  <a:spLocks noChangeArrowheads="1"/>
                </p:cNvSpPr>
                <p:nvPr/>
              </p:nvSpPr>
              <p:spPr bwMode="auto">
                <a:xfrm rot="20760000">
                  <a:off x="3293" y="1856"/>
                  <a:ext cx="349" cy="34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0128"/>
                    </a:gs>
                    <a:gs pos="100000">
                      <a:srgbClr val="FC0128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811" name="Rectangle 11"/>
                <p:cNvSpPr>
                  <a:spLocks noChangeArrowheads="1"/>
                </p:cNvSpPr>
                <p:nvPr/>
              </p:nvSpPr>
              <p:spPr bwMode="auto">
                <a:xfrm rot="20760000">
                  <a:off x="3335" y="1824"/>
                  <a:ext cx="28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/>
                    <a:t>+</a:t>
                  </a:r>
                </a:p>
              </p:txBody>
            </p:sp>
          </p:grpSp>
          <p:grpSp>
            <p:nvGrpSpPr>
              <p:cNvPr id="76815" name="Group 15"/>
              <p:cNvGrpSpPr>
                <a:grpSpLocks/>
              </p:cNvGrpSpPr>
              <p:nvPr/>
            </p:nvGrpSpPr>
            <p:grpSpPr bwMode="auto">
              <a:xfrm>
                <a:off x="3653" y="1738"/>
                <a:ext cx="311" cy="442"/>
                <a:chOff x="3653" y="1738"/>
                <a:chExt cx="311" cy="442"/>
              </a:xfrm>
            </p:grpSpPr>
            <p:sp>
              <p:nvSpPr>
                <p:cNvPr id="76813" name="Oval 13"/>
                <p:cNvSpPr>
                  <a:spLocks noChangeArrowheads="1"/>
                </p:cNvSpPr>
                <p:nvPr/>
              </p:nvSpPr>
              <p:spPr bwMode="auto">
                <a:xfrm rot="20760000">
                  <a:off x="3653" y="1835"/>
                  <a:ext cx="252" cy="2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AFD00"/>
                    </a:gs>
                    <a:gs pos="100000">
                      <a:srgbClr val="FAFD00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814" name="Rectangle 14"/>
                <p:cNvSpPr>
                  <a:spLocks noChangeArrowheads="1"/>
                </p:cNvSpPr>
                <p:nvPr/>
              </p:nvSpPr>
              <p:spPr bwMode="auto">
                <a:xfrm rot="20760000">
                  <a:off x="3674" y="1738"/>
                  <a:ext cx="290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>
                      <a:solidFill>
                        <a:schemeClr val="bg2"/>
                      </a:solidFill>
                    </a:rPr>
                    <a:t>-</a:t>
                  </a:r>
                </a:p>
              </p:txBody>
            </p:sp>
          </p:grpSp>
        </p:grpSp>
      </p:grpSp>
      <p:grpSp>
        <p:nvGrpSpPr>
          <p:cNvPr id="76828" name="Group 28"/>
          <p:cNvGrpSpPr>
            <a:grpSpLocks/>
          </p:cNvGrpSpPr>
          <p:nvPr/>
        </p:nvGrpSpPr>
        <p:grpSpPr bwMode="auto">
          <a:xfrm>
            <a:off x="3875088" y="3770313"/>
            <a:ext cx="1995487" cy="715962"/>
            <a:chOff x="2441" y="2375"/>
            <a:chExt cx="1257" cy="451"/>
          </a:xfrm>
        </p:grpSpPr>
        <p:grpSp>
          <p:nvGrpSpPr>
            <p:cNvPr id="76820" name="Group 20"/>
            <p:cNvGrpSpPr>
              <a:grpSpLocks/>
            </p:cNvGrpSpPr>
            <p:nvPr/>
          </p:nvGrpSpPr>
          <p:grpSpPr bwMode="auto">
            <a:xfrm>
              <a:off x="2711" y="2384"/>
              <a:ext cx="349" cy="442"/>
              <a:chOff x="2711" y="2384"/>
              <a:chExt cx="349" cy="442"/>
            </a:xfrm>
          </p:grpSpPr>
          <p:sp>
            <p:nvSpPr>
              <p:cNvPr id="76818" name="Oval 18"/>
              <p:cNvSpPr>
                <a:spLocks noChangeArrowheads="1"/>
              </p:cNvSpPr>
              <p:nvPr/>
            </p:nvSpPr>
            <p:spPr bwMode="auto">
              <a:xfrm>
                <a:off x="2711" y="2413"/>
                <a:ext cx="349" cy="349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2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19" name="Rectangle 19"/>
              <p:cNvSpPr>
                <a:spLocks noChangeArrowheads="1"/>
              </p:cNvSpPr>
              <p:nvPr/>
            </p:nvSpPr>
            <p:spPr bwMode="auto">
              <a:xfrm flipH="1">
                <a:off x="2741" y="2384"/>
                <a:ext cx="281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/>
                  <a:t>+</a:t>
                </a:r>
              </a:p>
            </p:txBody>
          </p:sp>
        </p:grpSp>
        <p:sp>
          <p:nvSpPr>
            <p:cNvPr id="76821" name="Oval 21"/>
            <p:cNvSpPr>
              <a:spLocks noChangeArrowheads="1"/>
            </p:cNvSpPr>
            <p:nvPr/>
          </p:nvSpPr>
          <p:spPr bwMode="auto">
            <a:xfrm>
              <a:off x="2441" y="2471"/>
              <a:ext cx="252" cy="252"/>
            </a:xfrm>
            <a:prstGeom prst="ellipse">
              <a:avLst/>
            </a:prstGeom>
            <a:gradFill rotWithShape="0">
              <a:gsLst>
                <a:gs pos="0">
                  <a:srgbClr val="FAFD00"/>
                </a:gs>
                <a:gs pos="100000">
                  <a:srgbClr val="FAFD00">
                    <a:gamma/>
                    <a:shade val="2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2" name="Rectangle 22"/>
            <p:cNvSpPr>
              <a:spLocks noChangeArrowheads="1"/>
            </p:cNvSpPr>
            <p:nvPr/>
          </p:nvSpPr>
          <p:spPr bwMode="auto">
            <a:xfrm flipH="1">
              <a:off x="2480" y="2375"/>
              <a:ext cx="29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solidFill>
                    <a:schemeClr val="bg2"/>
                  </a:solidFill>
                </a:rPr>
                <a:t>-</a:t>
              </a:r>
            </a:p>
          </p:txBody>
        </p:sp>
        <p:grpSp>
          <p:nvGrpSpPr>
            <p:cNvPr id="76825" name="Group 25"/>
            <p:cNvGrpSpPr>
              <a:grpSpLocks/>
            </p:cNvGrpSpPr>
            <p:nvPr/>
          </p:nvGrpSpPr>
          <p:grpSpPr bwMode="auto">
            <a:xfrm>
              <a:off x="3349" y="2384"/>
              <a:ext cx="349" cy="442"/>
              <a:chOff x="3349" y="2384"/>
              <a:chExt cx="349" cy="442"/>
            </a:xfrm>
          </p:grpSpPr>
          <p:sp>
            <p:nvSpPr>
              <p:cNvPr id="76823" name="Oval 23"/>
              <p:cNvSpPr>
                <a:spLocks noChangeArrowheads="1"/>
              </p:cNvSpPr>
              <p:nvPr/>
            </p:nvSpPr>
            <p:spPr bwMode="auto">
              <a:xfrm>
                <a:off x="3349" y="2413"/>
                <a:ext cx="349" cy="349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2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24" name="Rectangle 24"/>
              <p:cNvSpPr>
                <a:spLocks noChangeArrowheads="1"/>
              </p:cNvSpPr>
              <p:nvPr/>
            </p:nvSpPr>
            <p:spPr bwMode="auto">
              <a:xfrm flipH="1">
                <a:off x="3379" y="2384"/>
                <a:ext cx="281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/>
                  <a:t>+</a:t>
                </a:r>
              </a:p>
            </p:txBody>
          </p:sp>
        </p:grpSp>
        <p:sp>
          <p:nvSpPr>
            <p:cNvPr id="76826" name="Oval 26"/>
            <p:cNvSpPr>
              <a:spLocks noChangeArrowheads="1"/>
            </p:cNvSpPr>
            <p:nvPr/>
          </p:nvSpPr>
          <p:spPr bwMode="auto">
            <a:xfrm>
              <a:off x="3079" y="2471"/>
              <a:ext cx="252" cy="252"/>
            </a:xfrm>
            <a:prstGeom prst="ellipse">
              <a:avLst/>
            </a:prstGeom>
            <a:gradFill rotWithShape="0">
              <a:gsLst>
                <a:gs pos="0">
                  <a:srgbClr val="FAFD00"/>
                </a:gs>
                <a:gs pos="100000">
                  <a:srgbClr val="FAFD00">
                    <a:gamma/>
                    <a:shade val="2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7" name="Rectangle 27"/>
            <p:cNvSpPr>
              <a:spLocks noChangeArrowheads="1"/>
            </p:cNvSpPr>
            <p:nvPr/>
          </p:nvSpPr>
          <p:spPr bwMode="auto">
            <a:xfrm flipH="1">
              <a:off x="3108" y="2384"/>
              <a:ext cx="29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solidFill>
                    <a:schemeClr val="bg2"/>
                  </a:solidFill>
                </a:rPr>
                <a:t>-</a:t>
              </a:r>
            </a:p>
          </p:txBody>
        </p:sp>
      </p:grpSp>
      <p:grpSp>
        <p:nvGrpSpPr>
          <p:cNvPr id="76843" name="Group 43"/>
          <p:cNvGrpSpPr>
            <a:grpSpLocks/>
          </p:cNvGrpSpPr>
          <p:nvPr/>
        </p:nvGrpSpPr>
        <p:grpSpPr bwMode="auto">
          <a:xfrm>
            <a:off x="3829050" y="4306888"/>
            <a:ext cx="2087563" cy="701675"/>
            <a:chOff x="2412" y="2713"/>
            <a:chExt cx="1315" cy="442"/>
          </a:xfrm>
        </p:grpSpPr>
        <p:grpSp>
          <p:nvGrpSpPr>
            <p:cNvPr id="76835" name="Group 35"/>
            <p:cNvGrpSpPr>
              <a:grpSpLocks/>
            </p:cNvGrpSpPr>
            <p:nvPr/>
          </p:nvGrpSpPr>
          <p:grpSpPr bwMode="auto">
            <a:xfrm>
              <a:off x="2412" y="2713"/>
              <a:ext cx="677" cy="442"/>
              <a:chOff x="2412" y="2713"/>
              <a:chExt cx="677" cy="442"/>
            </a:xfrm>
          </p:grpSpPr>
          <p:grpSp>
            <p:nvGrpSpPr>
              <p:cNvPr id="76831" name="Group 31"/>
              <p:cNvGrpSpPr>
                <a:grpSpLocks/>
              </p:cNvGrpSpPr>
              <p:nvPr/>
            </p:nvGrpSpPr>
            <p:grpSpPr bwMode="auto">
              <a:xfrm>
                <a:off x="2412" y="2713"/>
                <a:ext cx="349" cy="442"/>
                <a:chOff x="2412" y="2713"/>
                <a:chExt cx="349" cy="442"/>
              </a:xfrm>
            </p:grpSpPr>
            <p:sp>
              <p:nvSpPr>
                <p:cNvPr id="76829" name="Oval 29"/>
                <p:cNvSpPr>
                  <a:spLocks noChangeArrowheads="1"/>
                </p:cNvSpPr>
                <p:nvPr/>
              </p:nvSpPr>
              <p:spPr bwMode="auto">
                <a:xfrm>
                  <a:off x="2412" y="2742"/>
                  <a:ext cx="349" cy="34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0128"/>
                    </a:gs>
                    <a:gs pos="100000">
                      <a:srgbClr val="FC0128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830" name="Rectangle 30"/>
                <p:cNvSpPr>
                  <a:spLocks noChangeArrowheads="1"/>
                </p:cNvSpPr>
                <p:nvPr/>
              </p:nvSpPr>
              <p:spPr bwMode="auto">
                <a:xfrm>
                  <a:off x="2450" y="2713"/>
                  <a:ext cx="28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/>
                    <a:t>+</a:t>
                  </a:r>
                </a:p>
              </p:txBody>
            </p:sp>
          </p:grpSp>
          <p:grpSp>
            <p:nvGrpSpPr>
              <p:cNvPr id="76834" name="Group 34"/>
              <p:cNvGrpSpPr>
                <a:grpSpLocks/>
              </p:cNvGrpSpPr>
              <p:nvPr/>
            </p:nvGrpSpPr>
            <p:grpSpPr bwMode="auto">
              <a:xfrm>
                <a:off x="2779" y="2713"/>
                <a:ext cx="310" cy="442"/>
                <a:chOff x="2779" y="2713"/>
                <a:chExt cx="310" cy="442"/>
              </a:xfrm>
            </p:grpSpPr>
            <p:sp>
              <p:nvSpPr>
                <p:cNvPr id="76832" name="Oval 32"/>
                <p:cNvSpPr>
                  <a:spLocks noChangeArrowheads="1"/>
                </p:cNvSpPr>
                <p:nvPr/>
              </p:nvSpPr>
              <p:spPr bwMode="auto">
                <a:xfrm>
                  <a:off x="2779" y="2800"/>
                  <a:ext cx="252" cy="2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AFD00"/>
                    </a:gs>
                    <a:gs pos="100000">
                      <a:srgbClr val="FAFD00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833" name="Rectangle 33"/>
                <p:cNvSpPr>
                  <a:spLocks noChangeArrowheads="1"/>
                </p:cNvSpPr>
                <p:nvPr/>
              </p:nvSpPr>
              <p:spPr bwMode="auto">
                <a:xfrm>
                  <a:off x="2799" y="2713"/>
                  <a:ext cx="290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>
                      <a:solidFill>
                        <a:schemeClr val="bg2"/>
                      </a:solidFill>
                    </a:rPr>
                    <a:t>-</a:t>
                  </a:r>
                </a:p>
              </p:txBody>
            </p:sp>
          </p:grpSp>
        </p:grpSp>
        <p:grpSp>
          <p:nvGrpSpPr>
            <p:cNvPr id="76842" name="Group 42"/>
            <p:cNvGrpSpPr>
              <a:grpSpLocks/>
            </p:cNvGrpSpPr>
            <p:nvPr/>
          </p:nvGrpSpPr>
          <p:grpSpPr bwMode="auto">
            <a:xfrm>
              <a:off x="3050" y="2713"/>
              <a:ext cx="677" cy="442"/>
              <a:chOff x="3050" y="2713"/>
              <a:chExt cx="677" cy="442"/>
            </a:xfrm>
          </p:grpSpPr>
          <p:grpSp>
            <p:nvGrpSpPr>
              <p:cNvPr id="76838" name="Group 38"/>
              <p:cNvGrpSpPr>
                <a:grpSpLocks/>
              </p:cNvGrpSpPr>
              <p:nvPr/>
            </p:nvGrpSpPr>
            <p:grpSpPr bwMode="auto">
              <a:xfrm>
                <a:off x="3050" y="2713"/>
                <a:ext cx="349" cy="442"/>
                <a:chOff x="3050" y="2713"/>
                <a:chExt cx="349" cy="442"/>
              </a:xfrm>
            </p:grpSpPr>
            <p:sp>
              <p:nvSpPr>
                <p:cNvPr id="76836" name="Oval 36"/>
                <p:cNvSpPr>
                  <a:spLocks noChangeArrowheads="1"/>
                </p:cNvSpPr>
                <p:nvPr/>
              </p:nvSpPr>
              <p:spPr bwMode="auto">
                <a:xfrm>
                  <a:off x="3050" y="2742"/>
                  <a:ext cx="349" cy="34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0128"/>
                    </a:gs>
                    <a:gs pos="100000">
                      <a:srgbClr val="FC0128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837" name="Rectangle 37"/>
                <p:cNvSpPr>
                  <a:spLocks noChangeArrowheads="1"/>
                </p:cNvSpPr>
                <p:nvPr/>
              </p:nvSpPr>
              <p:spPr bwMode="auto">
                <a:xfrm>
                  <a:off x="3088" y="2713"/>
                  <a:ext cx="28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/>
                    <a:t>+</a:t>
                  </a:r>
                </a:p>
              </p:txBody>
            </p:sp>
          </p:grpSp>
          <p:grpSp>
            <p:nvGrpSpPr>
              <p:cNvPr id="76841" name="Group 41"/>
              <p:cNvGrpSpPr>
                <a:grpSpLocks/>
              </p:cNvGrpSpPr>
              <p:nvPr/>
            </p:nvGrpSpPr>
            <p:grpSpPr bwMode="auto">
              <a:xfrm>
                <a:off x="3417" y="2713"/>
                <a:ext cx="310" cy="442"/>
                <a:chOff x="3417" y="2713"/>
                <a:chExt cx="310" cy="442"/>
              </a:xfrm>
            </p:grpSpPr>
            <p:sp>
              <p:nvSpPr>
                <p:cNvPr id="76839" name="Oval 39"/>
                <p:cNvSpPr>
                  <a:spLocks noChangeArrowheads="1"/>
                </p:cNvSpPr>
                <p:nvPr/>
              </p:nvSpPr>
              <p:spPr bwMode="auto">
                <a:xfrm>
                  <a:off x="3417" y="2800"/>
                  <a:ext cx="252" cy="2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AFD00"/>
                    </a:gs>
                    <a:gs pos="100000">
                      <a:srgbClr val="FAFD00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840" name="Rectangle 40"/>
                <p:cNvSpPr>
                  <a:spLocks noChangeArrowheads="1"/>
                </p:cNvSpPr>
                <p:nvPr/>
              </p:nvSpPr>
              <p:spPr bwMode="auto">
                <a:xfrm>
                  <a:off x="3437" y="2713"/>
                  <a:ext cx="290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>
                      <a:solidFill>
                        <a:schemeClr val="bg2"/>
                      </a:solidFill>
                    </a:rPr>
                    <a:t>-</a:t>
                  </a:r>
                </a:p>
              </p:txBody>
            </p:sp>
          </p:grpSp>
        </p:grpSp>
      </p:grpSp>
      <p:grpSp>
        <p:nvGrpSpPr>
          <p:cNvPr id="76854" name="Group 54"/>
          <p:cNvGrpSpPr>
            <a:grpSpLocks/>
          </p:cNvGrpSpPr>
          <p:nvPr/>
        </p:nvGrpSpPr>
        <p:grpSpPr bwMode="auto">
          <a:xfrm>
            <a:off x="3875088" y="4813300"/>
            <a:ext cx="1995487" cy="715963"/>
            <a:chOff x="2441" y="3032"/>
            <a:chExt cx="1257" cy="451"/>
          </a:xfrm>
        </p:grpSpPr>
        <p:grpSp>
          <p:nvGrpSpPr>
            <p:cNvPr id="76846" name="Group 46"/>
            <p:cNvGrpSpPr>
              <a:grpSpLocks/>
            </p:cNvGrpSpPr>
            <p:nvPr/>
          </p:nvGrpSpPr>
          <p:grpSpPr bwMode="auto">
            <a:xfrm>
              <a:off x="2711" y="3041"/>
              <a:ext cx="349" cy="442"/>
              <a:chOff x="2711" y="3041"/>
              <a:chExt cx="349" cy="442"/>
            </a:xfrm>
          </p:grpSpPr>
          <p:sp>
            <p:nvSpPr>
              <p:cNvPr id="76844" name="Oval 44"/>
              <p:cNvSpPr>
                <a:spLocks noChangeArrowheads="1"/>
              </p:cNvSpPr>
              <p:nvPr/>
            </p:nvSpPr>
            <p:spPr bwMode="auto">
              <a:xfrm>
                <a:off x="2711" y="3070"/>
                <a:ext cx="349" cy="349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2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45" name="Rectangle 45"/>
              <p:cNvSpPr>
                <a:spLocks noChangeArrowheads="1"/>
              </p:cNvSpPr>
              <p:nvPr/>
            </p:nvSpPr>
            <p:spPr bwMode="auto">
              <a:xfrm flipH="1">
                <a:off x="2741" y="3041"/>
                <a:ext cx="281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/>
                  <a:t>+</a:t>
                </a:r>
              </a:p>
            </p:txBody>
          </p:sp>
        </p:grpSp>
        <p:sp>
          <p:nvSpPr>
            <p:cNvPr id="76847" name="Oval 47"/>
            <p:cNvSpPr>
              <a:spLocks noChangeArrowheads="1"/>
            </p:cNvSpPr>
            <p:nvPr/>
          </p:nvSpPr>
          <p:spPr bwMode="auto">
            <a:xfrm>
              <a:off x="2441" y="3128"/>
              <a:ext cx="252" cy="252"/>
            </a:xfrm>
            <a:prstGeom prst="ellipse">
              <a:avLst/>
            </a:prstGeom>
            <a:gradFill rotWithShape="0">
              <a:gsLst>
                <a:gs pos="0">
                  <a:srgbClr val="FAFD00"/>
                </a:gs>
                <a:gs pos="100000">
                  <a:srgbClr val="FAFD00">
                    <a:gamma/>
                    <a:shade val="2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8" name="Rectangle 48"/>
            <p:cNvSpPr>
              <a:spLocks noChangeArrowheads="1"/>
            </p:cNvSpPr>
            <p:nvPr/>
          </p:nvSpPr>
          <p:spPr bwMode="auto">
            <a:xfrm flipH="1">
              <a:off x="2480" y="3032"/>
              <a:ext cx="29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solidFill>
                    <a:schemeClr val="bg2"/>
                  </a:solidFill>
                </a:rPr>
                <a:t>-</a:t>
              </a:r>
            </a:p>
          </p:txBody>
        </p:sp>
        <p:grpSp>
          <p:nvGrpSpPr>
            <p:cNvPr id="76851" name="Group 51"/>
            <p:cNvGrpSpPr>
              <a:grpSpLocks/>
            </p:cNvGrpSpPr>
            <p:nvPr/>
          </p:nvGrpSpPr>
          <p:grpSpPr bwMode="auto">
            <a:xfrm>
              <a:off x="3349" y="3041"/>
              <a:ext cx="349" cy="442"/>
              <a:chOff x="3349" y="3041"/>
              <a:chExt cx="349" cy="442"/>
            </a:xfrm>
          </p:grpSpPr>
          <p:sp>
            <p:nvSpPr>
              <p:cNvPr id="76849" name="Oval 49"/>
              <p:cNvSpPr>
                <a:spLocks noChangeArrowheads="1"/>
              </p:cNvSpPr>
              <p:nvPr/>
            </p:nvSpPr>
            <p:spPr bwMode="auto">
              <a:xfrm>
                <a:off x="3349" y="3070"/>
                <a:ext cx="349" cy="349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2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50" name="Rectangle 50"/>
              <p:cNvSpPr>
                <a:spLocks noChangeArrowheads="1"/>
              </p:cNvSpPr>
              <p:nvPr/>
            </p:nvSpPr>
            <p:spPr bwMode="auto">
              <a:xfrm flipH="1">
                <a:off x="3379" y="3041"/>
                <a:ext cx="281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/>
                  <a:t>+</a:t>
                </a:r>
              </a:p>
            </p:txBody>
          </p:sp>
        </p:grpSp>
        <p:sp>
          <p:nvSpPr>
            <p:cNvPr id="76852" name="Oval 52"/>
            <p:cNvSpPr>
              <a:spLocks noChangeArrowheads="1"/>
            </p:cNvSpPr>
            <p:nvPr/>
          </p:nvSpPr>
          <p:spPr bwMode="auto">
            <a:xfrm>
              <a:off x="3079" y="3128"/>
              <a:ext cx="252" cy="252"/>
            </a:xfrm>
            <a:prstGeom prst="ellipse">
              <a:avLst/>
            </a:prstGeom>
            <a:gradFill rotWithShape="0">
              <a:gsLst>
                <a:gs pos="0">
                  <a:srgbClr val="FAFD00"/>
                </a:gs>
                <a:gs pos="100000">
                  <a:srgbClr val="FAFD00">
                    <a:gamma/>
                    <a:shade val="2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53" name="Rectangle 53"/>
            <p:cNvSpPr>
              <a:spLocks noChangeArrowheads="1"/>
            </p:cNvSpPr>
            <p:nvPr/>
          </p:nvSpPr>
          <p:spPr bwMode="auto">
            <a:xfrm flipH="1">
              <a:off x="3108" y="3041"/>
              <a:ext cx="29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solidFill>
                    <a:schemeClr val="bg2"/>
                  </a:solidFill>
                </a:rPr>
                <a:t>-</a:t>
              </a:r>
            </a:p>
          </p:txBody>
        </p:sp>
      </p:grpSp>
      <p:sp>
        <p:nvSpPr>
          <p:cNvPr id="76855" name="AutoShape 55"/>
          <p:cNvSpPr>
            <a:spLocks noChangeArrowheads="1"/>
          </p:cNvSpPr>
          <p:nvPr/>
        </p:nvSpPr>
        <p:spPr bwMode="auto">
          <a:xfrm>
            <a:off x="1636713" y="2876550"/>
            <a:ext cx="2058987" cy="1428750"/>
          </a:xfrm>
          <a:prstGeom prst="rightArrow">
            <a:avLst>
              <a:gd name="adj1" fmla="val 50000"/>
              <a:gd name="adj2" fmla="val 72062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56" name="Rectangle 5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u="sng"/>
              <a:t>Strong Repulsion</a:t>
            </a:r>
            <a:r>
              <a:rPr lang="en-US"/>
              <a:t> breaks a crystal apart, due to similar ions being next to each other.</a:t>
            </a:r>
          </a:p>
        </p:txBody>
      </p:sp>
      <p:sp>
        <p:nvSpPr>
          <p:cNvPr id="76859" name="Text Box 59"/>
          <p:cNvSpPr txBox="1">
            <a:spLocks noChangeArrowheads="1"/>
          </p:cNvSpPr>
          <p:nvPr/>
        </p:nvSpPr>
        <p:spPr bwMode="auto">
          <a:xfrm>
            <a:off x="1693863" y="3254375"/>
            <a:ext cx="150653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2"/>
                </a:solidFill>
              </a:rPr>
              <a:t>Force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56" grpId="0" build="p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70084"/>
          </a:xfrm>
        </p:spPr>
        <p:txBody>
          <a:bodyPr/>
          <a:lstStyle/>
          <a:p>
            <a:r>
              <a:rPr lang="en-US" dirty="0"/>
              <a:t>Crystalline </a:t>
            </a:r>
            <a:r>
              <a:rPr lang="en-US" dirty="0" smtClean="0"/>
              <a:t>Structures of Metal</a:t>
            </a:r>
            <a:endParaRPr lang="en-US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9913" y="1447800"/>
            <a:ext cx="7888287" cy="51482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If made of </a:t>
            </a:r>
            <a:r>
              <a:rPr lang="en-US" i="1" dirty="0"/>
              <a:t>one kind of atom</a:t>
            </a:r>
            <a:r>
              <a:rPr lang="en-US" dirty="0"/>
              <a:t>, metals are among the simplest crystals; very compact &amp; </a:t>
            </a:r>
            <a:r>
              <a:rPr lang="en-US" dirty="0" smtClean="0"/>
              <a:t>orderly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i="1" dirty="0" smtClean="0"/>
              <a:t>There are three structures…</a:t>
            </a:r>
            <a:endParaRPr lang="en-US" i="1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uiExpand="1" build="p" bldLvl="5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447192"/>
          </a:xfrm>
        </p:spPr>
        <p:txBody>
          <a:bodyPr/>
          <a:lstStyle/>
          <a:p>
            <a:r>
              <a:rPr lang="en-US" u="sng" dirty="0" smtClean="0"/>
              <a:t>1. Body-centered cubic</a:t>
            </a:r>
            <a:br>
              <a:rPr lang="en-US" u="sng" dirty="0" smtClean="0"/>
            </a:br>
            <a:endParaRPr lang="en-US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3041" y="1383146"/>
            <a:ext cx="7888287" cy="5148263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2800" dirty="0" smtClean="0"/>
              <a:t>every </a:t>
            </a:r>
            <a:r>
              <a:rPr lang="en-US" sz="2800" dirty="0"/>
              <a:t>atom (except those on the surface) has 8 neighbors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Na, K, Fe, Cr, W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7655" y="2828637"/>
            <a:ext cx="6477000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 bldLvl="5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70084"/>
          </a:xfrm>
        </p:spPr>
        <p:txBody>
          <a:bodyPr/>
          <a:lstStyle/>
          <a:p>
            <a:r>
              <a:rPr lang="en-US" u="sng" dirty="0" smtClean="0"/>
              <a:t>2. Face-centered cubic</a:t>
            </a:r>
            <a:endParaRPr lang="en-US" dirty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91475" cy="4648200"/>
          </a:xfrm>
        </p:spPr>
        <p:txBody>
          <a:bodyPr/>
          <a:lstStyle/>
          <a:p>
            <a:pPr lvl="1"/>
            <a:r>
              <a:rPr lang="en-US" sz="2800" dirty="0" smtClean="0"/>
              <a:t>every atom has 12 neighbors</a:t>
            </a:r>
          </a:p>
          <a:p>
            <a:pPr lvl="1"/>
            <a:r>
              <a:rPr lang="en-US" sz="2800" dirty="0" smtClean="0"/>
              <a:t>Cu</a:t>
            </a:r>
            <a:r>
              <a:rPr lang="en-US" sz="2800" dirty="0"/>
              <a:t>, Ag, </a:t>
            </a:r>
            <a:r>
              <a:rPr lang="en-US" sz="2800" dirty="0" smtClean="0"/>
              <a:t>Au</a:t>
            </a:r>
            <a:r>
              <a:rPr lang="en-US" sz="2800" dirty="0"/>
              <a:t>, Al, </a:t>
            </a:r>
            <a:r>
              <a:rPr lang="en-US" sz="2800" dirty="0" err="1" smtClean="0"/>
              <a:t>Pb</a:t>
            </a:r>
            <a:endParaRPr lang="en-US" sz="28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8927" y="2951018"/>
            <a:ext cx="2767013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uiExpand="1" build="p" bldLvl="5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70084"/>
          </a:xfrm>
        </p:spPr>
        <p:txBody>
          <a:bodyPr/>
          <a:lstStyle/>
          <a:p>
            <a:r>
              <a:rPr lang="en-US" u="sng" dirty="0" smtClean="0"/>
              <a:t>3. Hexagonal close-packed</a:t>
            </a:r>
            <a:endParaRPr lang="en-US" dirty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91475" cy="4648200"/>
          </a:xfrm>
        </p:spPr>
        <p:txBody>
          <a:bodyPr/>
          <a:lstStyle/>
          <a:p>
            <a:pPr lvl="1"/>
            <a:r>
              <a:rPr lang="en-US" sz="2800" dirty="0" smtClean="0"/>
              <a:t>every </a:t>
            </a:r>
            <a:r>
              <a:rPr lang="en-US" sz="2800" dirty="0"/>
              <a:t>atom also has 12 neighbors</a:t>
            </a:r>
          </a:p>
          <a:p>
            <a:pPr lvl="1"/>
            <a:r>
              <a:rPr lang="en-US" sz="2800" dirty="0"/>
              <a:t>different pattern due to hexagonal</a:t>
            </a:r>
          </a:p>
          <a:p>
            <a:pPr lvl="1"/>
            <a:r>
              <a:rPr lang="en-US" sz="2800" dirty="0"/>
              <a:t>Mg, Zn, </a:t>
            </a:r>
            <a:r>
              <a:rPr lang="en-US" sz="2800" dirty="0" err="1"/>
              <a:t>Cd</a:t>
            </a:r>
            <a:endParaRPr 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7690" y="2759364"/>
            <a:ext cx="30099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bldLvl="5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Alloys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447800"/>
            <a:ext cx="8472487" cy="4948238"/>
          </a:xfrm>
        </p:spPr>
        <p:txBody>
          <a:bodyPr/>
          <a:lstStyle/>
          <a:p>
            <a:r>
              <a:rPr lang="en-US" dirty="0"/>
              <a:t>We use lots of metals every day, but few are </a:t>
            </a:r>
            <a:r>
              <a:rPr lang="en-US" u="sng" dirty="0"/>
              <a:t>pure</a:t>
            </a:r>
            <a:r>
              <a:rPr lang="en-US" dirty="0"/>
              <a:t> </a:t>
            </a:r>
            <a:r>
              <a:rPr lang="en-US" dirty="0" smtClean="0"/>
              <a:t>metals</a:t>
            </a:r>
          </a:p>
          <a:p>
            <a:pPr>
              <a:buNone/>
            </a:pPr>
            <a:endParaRPr lang="en-US" sz="1100" dirty="0"/>
          </a:p>
          <a:p>
            <a:r>
              <a:rPr lang="en-US" dirty="0"/>
              <a:t>Alloys are </a:t>
            </a:r>
            <a:r>
              <a:rPr lang="en-US" u="sng" dirty="0">
                <a:solidFill>
                  <a:srgbClr val="FAFD00"/>
                </a:solidFill>
              </a:rPr>
              <a:t>mixtures</a:t>
            </a:r>
            <a:r>
              <a:rPr lang="en-US" dirty="0"/>
              <a:t> of 2 or more elements, at least 1 is a </a:t>
            </a:r>
            <a:r>
              <a:rPr lang="en-US" dirty="0" smtClean="0"/>
              <a:t>metal</a:t>
            </a:r>
          </a:p>
          <a:p>
            <a:pPr>
              <a:buNone/>
            </a:pPr>
            <a:endParaRPr lang="en-US" sz="1100" dirty="0"/>
          </a:p>
          <a:p>
            <a:r>
              <a:rPr lang="en-US" dirty="0"/>
              <a:t>made by melting a mixture of the ingredients, then cooling</a:t>
            </a:r>
          </a:p>
          <a:p>
            <a:pPr lvl="1"/>
            <a:r>
              <a:rPr lang="en-US" sz="2800" b="1" i="1" dirty="0">
                <a:solidFill>
                  <a:srgbClr val="FAFD00"/>
                </a:solidFill>
              </a:rPr>
              <a:t>Brass</a:t>
            </a:r>
            <a:r>
              <a:rPr lang="en-US" sz="2800" i="1" dirty="0"/>
              <a:t>: an alloy of Cu and Zn</a:t>
            </a:r>
          </a:p>
          <a:p>
            <a:pPr lvl="1"/>
            <a:r>
              <a:rPr lang="en-US" sz="2800" b="1" i="1" dirty="0">
                <a:solidFill>
                  <a:schemeClr val="tx2"/>
                </a:solidFill>
              </a:rPr>
              <a:t>Bronze: </a:t>
            </a:r>
            <a:r>
              <a:rPr lang="en-US" sz="2800" i="1" dirty="0" smtClean="0"/>
              <a:t>an alloy of Cu </a:t>
            </a:r>
            <a:r>
              <a:rPr lang="en-US" sz="2800" i="1" dirty="0"/>
              <a:t>and </a:t>
            </a:r>
            <a:r>
              <a:rPr lang="en-US" sz="2800" i="1" dirty="0" err="1"/>
              <a:t>Sn</a:t>
            </a:r>
            <a:endParaRPr lang="en-US" sz="2800" i="1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uiExpand="1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Valence Electrons are…?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9913" y="1447800"/>
            <a:ext cx="8077200" cy="4924425"/>
          </a:xfrm>
          <a:noFill/>
          <a:ln/>
        </p:spPr>
        <p:txBody>
          <a:bodyPr/>
          <a:lstStyle/>
          <a:p>
            <a:r>
              <a:rPr lang="en-US" sz="3600"/>
              <a:t>The electrons responsible for the chemical properties of atoms, and are those in the </a:t>
            </a:r>
            <a:r>
              <a:rPr lang="en-US" sz="4000" b="1" u="sng"/>
              <a:t>outer</a:t>
            </a:r>
            <a:r>
              <a:rPr lang="en-US" sz="3600"/>
              <a:t> energy level.</a:t>
            </a:r>
          </a:p>
          <a:p>
            <a:r>
              <a:rPr lang="en-US" sz="3600">
                <a:solidFill>
                  <a:srgbClr val="FAFD00"/>
                </a:solidFill>
              </a:rPr>
              <a:t>Valence electrons</a:t>
            </a:r>
            <a:r>
              <a:rPr lang="en-US" sz="3600"/>
              <a:t> - The </a:t>
            </a:r>
            <a:r>
              <a:rPr lang="en-US" sz="3600" b="1" i="1" u="sng"/>
              <a:t>s</a:t>
            </a:r>
            <a:r>
              <a:rPr lang="en-US" sz="3600"/>
              <a:t> and </a:t>
            </a:r>
            <a:r>
              <a:rPr lang="en-US" sz="3600" b="1" i="1" u="sng"/>
              <a:t>p</a:t>
            </a:r>
            <a:r>
              <a:rPr lang="en-US" sz="3600"/>
              <a:t> electrons in the outer energy level</a:t>
            </a:r>
          </a:p>
          <a:p>
            <a:pPr lvl="1"/>
            <a:r>
              <a:rPr lang="en-US" sz="3600"/>
              <a:t>the highest occupied energy level</a:t>
            </a:r>
          </a:p>
          <a:p>
            <a:r>
              <a:rPr lang="en-US" sz="3600">
                <a:solidFill>
                  <a:srgbClr val="FAFD00"/>
                </a:solidFill>
              </a:rPr>
              <a:t>Core electrons</a:t>
            </a:r>
            <a:r>
              <a:rPr lang="en-US" sz="3600"/>
              <a:t> – are those in the energy levels below.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 bldLvl="5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544513"/>
            <a:ext cx="7772400" cy="762000"/>
          </a:xfrm>
        </p:spPr>
        <p:txBody>
          <a:bodyPr/>
          <a:lstStyle/>
          <a:p>
            <a:r>
              <a:rPr lang="en-US"/>
              <a:t>Why use alloys?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475" y="1447800"/>
            <a:ext cx="8172450" cy="4862513"/>
          </a:xfrm>
        </p:spPr>
        <p:txBody>
          <a:bodyPr/>
          <a:lstStyle/>
          <a:p>
            <a:r>
              <a:rPr lang="en-US"/>
              <a:t>Properties are often </a:t>
            </a:r>
            <a:r>
              <a:rPr lang="en-US" i="1">
                <a:solidFill>
                  <a:srgbClr val="FAFD00"/>
                </a:solidFill>
              </a:rPr>
              <a:t>superior</a:t>
            </a:r>
            <a:r>
              <a:rPr lang="en-US"/>
              <a:t> to the pure element</a:t>
            </a:r>
          </a:p>
          <a:p>
            <a:r>
              <a:rPr lang="en-US"/>
              <a:t>Sterling silver (92.5% Ag, 7.5% Cu) is harder and more durable than pure Ag, but still soft enough to make jewelry and tableware</a:t>
            </a:r>
          </a:p>
          <a:p>
            <a:r>
              <a:rPr lang="en-US"/>
              <a:t>Steels are very important alloys</a:t>
            </a:r>
          </a:p>
          <a:p>
            <a:pPr lvl="1"/>
            <a:r>
              <a:rPr lang="en-US"/>
              <a:t>corrosion resistant, ductility, hardness, toughness, cost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uiExpand="1" build="p" bldLvl="5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about Alloys…</a:t>
            </a:r>
          </a:p>
        </p:txBody>
      </p:sp>
      <p:sp>
        <p:nvSpPr>
          <p:cNvPr id="1290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71513" y="1447800"/>
            <a:ext cx="8080375" cy="4891088"/>
          </a:xfrm>
        </p:spPr>
        <p:txBody>
          <a:bodyPr/>
          <a:lstStyle/>
          <a:p>
            <a:r>
              <a:rPr lang="en-US" u="sng" dirty="0" err="1" smtClean="0">
                <a:solidFill>
                  <a:schemeClr val="tx2"/>
                </a:solidFill>
              </a:rPr>
              <a:t>substitutional</a:t>
            </a:r>
            <a:r>
              <a:rPr lang="en-US" u="sng" dirty="0" smtClean="0">
                <a:solidFill>
                  <a:schemeClr val="tx2"/>
                </a:solidFill>
              </a:rPr>
              <a:t> </a:t>
            </a:r>
            <a:r>
              <a:rPr lang="en-US" u="sng" dirty="0">
                <a:solidFill>
                  <a:schemeClr val="tx2"/>
                </a:solidFill>
              </a:rPr>
              <a:t>alloy</a:t>
            </a:r>
            <a:r>
              <a:rPr lang="en-US" dirty="0">
                <a:solidFill>
                  <a:schemeClr val="tx2"/>
                </a:solidFill>
              </a:rPr>
              <a:t>- </a:t>
            </a:r>
            <a:r>
              <a:rPr lang="en-US" dirty="0"/>
              <a:t>the atoms in the components are about the same </a:t>
            </a:r>
            <a:r>
              <a:rPr lang="en-US" dirty="0" smtClean="0"/>
              <a:t>size</a:t>
            </a:r>
          </a:p>
          <a:p>
            <a:pPr>
              <a:buNone/>
            </a:pPr>
            <a:endParaRPr lang="en-US" sz="1200" dirty="0"/>
          </a:p>
          <a:p>
            <a:r>
              <a:rPr lang="en-US" u="sng" dirty="0" smtClean="0">
                <a:solidFill>
                  <a:schemeClr val="tx2"/>
                </a:solidFill>
              </a:rPr>
              <a:t>interstitial </a:t>
            </a:r>
            <a:r>
              <a:rPr lang="en-US" u="sng" dirty="0">
                <a:solidFill>
                  <a:schemeClr val="tx2"/>
                </a:solidFill>
              </a:rPr>
              <a:t>alloy</a:t>
            </a:r>
            <a:r>
              <a:rPr lang="en-US" dirty="0">
                <a:solidFill>
                  <a:schemeClr val="tx2"/>
                </a:solidFill>
              </a:rPr>
              <a:t>- </a:t>
            </a:r>
            <a:r>
              <a:rPr lang="en-US" dirty="0"/>
              <a:t>the atomic sizes quite different; smaller atoms fit into the spaces between </a:t>
            </a:r>
            <a:r>
              <a:rPr lang="en-US" dirty="0" smtClean="0"/>
              <a:t>larger</a:t>
            </a:r>
          </a:p>
          <a:p>
            <a:pPr>
              <a:buNone/>
            </a:pPr>
            <a:endParaRPr lang="en-US" sz="1200" dirty="0"/>
          </a:p>
          <a:p>
            <a:r>
              <a:rPr lang="en-US" dirty="0"/>
              <a:t>“Amalgam”- dental use, contains </a:t>
            </a:r>
            <a:r>
              <a:rPr lang="en-US" dirty="0" smtClean="0"/>
              <a:t>Hg</a:t>
            </a:r>
          </a:p>
          <a:p>
            <a:r>
              <a:rPr lang="en-US" i="1" dirty="0" smtClean="0"/>
              <a:t>Table 7.3, p.203 – lists a few alloys</a:t>
            </a:r>
          </a:p>
          <a:p>
            <a:endParaRPr lang="en-US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uiExpand="1" build="p" bldLvl="5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WordArt 4"/>
          <p:cNvSpPr>
            <a:spLocks noChangeArrowheads="1" noChangeShapeType="1" noTextEdit="1"/>
          </p:cNvSpPr>
          <p:nvPr/>
        </p:nvSpPr>
        <p:spPr bwMode="auto">
          <a:xfrm>
            <a:off x="2490788" y="3113088"/>
            <a:ext cx="41624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End of Chapter 7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762000"/>
          </a:xfrm>
          <a:noFill/>
          <a:ln/>
        </p:spPr>
        <p:txBody>
          <a:bodyPr/>
          <a:lstStyle/>
          <a:p>
            <a:r>
              <a:rPr lang="en-US"/>
              <a:t>Keeping Track of Electrons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04913"/>
            <a:ext cx="7772400" cy="5211762"/>
          </a:xfrm>
          <a:noFill/>
          <a:ln/>
        </p:spPr>
        <p:txBody>
          <a:bodyPr/>
          <a:lstStyle/>
          <a:p>
            <a:pPr marL="609600" indent="-609600"/>
            <a:r>
              <a:rPr lang="en-US" dirty="0"/>
              <a:t>Atoms in the same column...</a:t>
            </a:r>
          </a:p>
          <a:p>
            <a:pPr marL="1066800" lvl="1" indent="-609600">
              <a:buClr>
                <a:schemeClr val="tx2"/>
              </a:buClr>
              <a:buFontTx/>
              <a:buAutoNum type="arabicParenR"/>
            </a:pPr>
            <a:r>
              <a:rPr lang="en-US" dirty="0"/>
              <a:t>Have the same outer electron configuration.</a:t>
            </a:r>
          </a:p>
          <a:p>
            <a:pPr marL="1066800" lvl="1" indent="-609600">
              <a:buClr>
                <a:schemeClr val="tx2"/>
              </a:buClr>
              <a:buFontTx/>
              <a:buAutoNum type="arabicParenR"/>
            </a:pPr>
            <a:r>
              <a:rPr lang="en-US" dirty="0"/>
              <a:t>Have the same valence electrons</a:t>
            </a:r>
            <a:r>
              <a:rPr lang="en-US" dirty="0" smtClean="0"/>
              <a:t>.</a:t>
            </a:r>
          </a:p>
          <a:p>
            <a:pPr marL="1066800" lvl="1" indent="-609600">
              <a:buClr>
                <a:schemeClr val="tx2"/>
              </a:buClr>
              <a:buNone/>
            </a:pPr>
            <a:r>
              <a:rPr lang="en-US" i="1" dirty="0" smtClean="0">
                <a:solidFill>
                  <a:schemeClr val="accent1"/>
                </a:solidFill>
              </a:rPr>
              <a:t>(See Periodic Table Handout)</a:t>
            </a:r>
            <a:endParaRPr lang="en-US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762000"/>
          </a:xfrm>
          <a:noFill/>
          <a:ln/>
        </p:spPr>
        <p:txBody>
          <a:bodyPr/>
          <a:lstStyle/>
          <a:p>
            <a:r>
              <a:rPr lang="en-US"/>
              <a:t>Keeping Track of Electrons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04913"/>
            <a:ext cx="7772400" cy="5211762"/>
          </a:xfrm>
          <a:noFill/>
          <a:ln/>
        </p:spPr>
        <p:txBody>
          <a:bodyPr/>
          <a:lstStyle/>
          <a:p>
            <a:pPr marL="609600" indent="-609600"/>
            <a:r>
              <a:rPr lang="en-US" dirty="0" smtClean="0"/>
              <a:t>The number of valence electrons are easily determined. It is the </a:t>
            </a:r>
            <a:r>
              <a:rPr lang="en-US" u="sng" dirty="0" smtClean="0"/>
              <a:t>group number</a:t>
            </a:r>
            <a:r>
              <a:rPr lang="en-US" dirty="0" smtClean="0"/>
              <a:t> for a representative element</a:t>
            </a:r>
          </a:p>
          <a:p>
            <a:pPr marL="609600" indent="-609600"/>
            <a:endParaRPr lang="en-US" dirty="0"/>
          </a:p>
          <a:p>
            <a:pPr marL="609600" indent="-609600"/>
            <a:r>
              <a:rPr lang="en-US" dirty="0" smtClean="0"/>
              <a:t>Group 2A:  Be, Mg, Ca, etc.</a:t>
            </a:r>
          </a:p>
          <a:p>
            <a:pPr marL="1066800" lvl="1" indent="-609600"/>
            <a:r>
              <a:rPr lang="en-US" dirty="0" smtClean="0"/>
              <a:t> have 2 valence electrons</a:t>
            </a:r>
          </a:p>
          <a:p>
            <a:pPr marL="666750" indent="-609600"/>
            <a:r>
              <a:rPr lang="en-US" dirty="0" smtClean="0"/>
              <a:t>Group 8A: Ne, He, Kr</a:t>
            </a:r>
          </a:p>
          <a:p>
            <a:pPr marL="1066800" lvl="1" indent="-609600"/>
            <a:r>
              <a:rPr lang="en-US" dirty="0" smtClean="0"/>
              <a:t>have 8 valence electrons</a:t>
            </a:r>
            <a:endParaRPr lang="en-US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15963" y="522288"/>
            <a:ext cx="7772400" cy="762000"/>
          </a:xfrm>
          <a:noFill/>
          <a:ln/>
        </p:spPr>
        <p:txBody>
          <a:bodyPr/>
          <a:lstStyle/>
          <a:p>
            <a:r>
              <a:rPr lang="en-US"/>
              <a:t>Electron Dot diagrams are…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2763" y="1228725"/>
            <a:ext cx="5659437" cy="5156200"/>
          </a:xfrm>
          <a:noFill/>
          <a:ln/>
        </p:spPr>
        <p:txBody>
          <a:bodyPr/>
          <a:lstStyle/>
          <a:p>
            <a:r>
              <a:rPr lang="en-US" sz="3000"/>
              <a:t>A way of showing &amp; keeping track of valence electrons.</a:t>
            </a:r>
          </a:p>
          <a:p>
            <a:r>
              <a:rPr lang="en-US" sz="3000"/>
              <a:t>How to write them?</a:t>
            </a:r>
          </a:p>
          <a:p>
            <a:r>
              <a:rPr lang="en-US" sz="3000"/>
              <a:t>Write the symbol - it represents the nucleus and inner (core) electrons</a:t>
            </a:r>
          </a:p>
          <a:p>
            <a:r>
              <a:rPr lang="en-US" sz="3000"/>
              <a:t>Put one dot for each valence electron (</a:t>
            </a:r>
            <a:r>
              <a:rPr lang="en-US" sz="3000" b="1"/>
              <a:t>8 maximum</a:t>
            </a:r>
            <a:r>
              <a:rPr lang="en-US" sz="3000"/>
              <a:t>)</a:t>
            </a:r>
          </a:p>
          <a:p>
            <a:r>
              <a:rPr lang="en-US" sz="3000"/>
              <a:t>They don’t pair up until they have to (Hund’s rule)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629400" y="2590800"/>
            <a:ext cx="14478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/>
              <a:t>X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6788150" y="24447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7550150" y="24447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6254750" y="32067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6254750" y="38163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6892925" y="46926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7612063" y="46926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8159750" y="32067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8159750" y="38163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 autoUpdateAnimBg="0"/>
    </p:bldLst>
  </p:timing>
</p:sld>
</file>

<file path=ppt/theme/theme1.xml><?xml version="1.0" encoding="utf-8"?>
<a:theme xmlns:a="http://schemas.openxmlformats.org/drawingml/2006/main" name="blueboxs">
  <a:themeElements>
    <a:clrScheme name="">
      <a:dk1>
        <a:srgbClr val="000000"/>
      </a:dk1>
      <a:lt1>
        <a:srgbClr val="FFFFFF"/>
      </a:lt1>
      <a:dk2>
        <a:srgbClr val="00279F"/>
      </a:dk2>
      <a:lt2>
        <a:srgbClr val="FAFD00"/>
      </a:lt2>
      <a:accent1>
        <a:srgbClr val="FF8203"/>
      </a:accent1>
      <a:accent2>
        <a:srgbClr val="E84400"/>
      </a:accent2>
      <a:accent3>
        <a:srgbClr val="AAACCD"/>
      </a:accent3>
      <a:accent4>
        <a:srgbClr val="DADADA"/>
      </a:accent4>
      <a:accent5>
        <a:srgbClr val="FFC1AA"/>
      </a:accent5>
      <a:accent6>
        <a:srgbClr val="D23D00"/>
      </a:accent6>
      <a:hlink>
        <a:srgbClr val="00DFCA"/>
      </a:hlink>
      <a:folHlink>
        <a:srgbClr val="618FFD"/>
      </a:folHlink>
    </a:clrScheme>
    <a:fontScheme name="bluebox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uebox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box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box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box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box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box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box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c:\powerpnt\template\sldshow\blueboxs.ppt</Template>
  <TotalTime>4556</TotalTime>
  <Words>1688</Words>
  <Application>Microsoft Office PowerPoint</Application>
  <PresentationFormat>On-screen Show (4:3)</PresentationFormat>
  <Paragraphs>369</Paragraphs>
  <Slides>62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7" baseType="lpstr">
      <vt:lpstr>Times New Roman</vt:lpstr>
      <vt:lpstr>Arial</vt:lpstr>
      <vt:lpstr>Monotype Sorts</vt:lpstr>
      <vt:lpstr>blueboxs</vt:lpstr>
      <vt:lpstr>Adobe Acrobat 7.0 Document</vt:lpstr>
      <vt:lpstr>Chapter 7 “Ionic and Metallic Bonding”</vt:lpstr>
      <vt:lpstr>Section 7.1 - Ions</vt:lpstr>
      <vt:lpstr>Section 7.1 - Ions</vt:lpstr>
      <vt:lpstr>Section 7.1 - Ions</vt:lpstr>
      <vt:lpstr>Section 7.1 - Ions</vt:lpstr>
      <vt:lpstr>Valence Electrons are…?</vt:lpstr>
      <vt:lpstr>Keeping Track of Electrons</vt:lpstr>
      <vt:lpstr>Keeping Track of Electrons</vt:lpstr>
      <vt:lpstr>Electron Dot diagrams are…</vt:lpstr>
      <vt:lpstr>Slide 10</vt:lpstr>
      <vt:lpstr>Slide 11</vt:lpstr>
      <vt:lpstr>Formation of Cations</vt:lpstr>
      <vt:lpstr>Electron Dots For Cations</vt:lpstr>
      <vt:lpstr>Electron Dots For Cations</vt:lpstr>
      <vt:lpstr>Electron Dots For Cations</vt:lpstr>
      <vt:lpstr>Electron Configurations: Anions</vt:lpstr>
      <vt:lpstr>Electron Dots For Anions</vt:lpstr>
      <vt:lpstr>Stable Electron Configurations</vt:lpstr>
      <vt:lpstr>Practice</vt:lpstr>
      <vt:lpstr>Practice</vt:lpstr>
      <vt:lpstr>Practice</vt:lpstr>
      <vt:lpstr>Section 7.2 Ionic Bonds and Ionic Compounds</vt:lpstr>
      <vt:lpstr>Section 7.2 Ionic Bonds and Ionic Compounds</vt:lpstr>
      <vt:lpstr>Ionic Bonding</vt:lpstr>
      <vt:lpstr>Ionic Compounds</vt:lpstr>
      <vt:lpstr>Ionic Bonding</vt:lpstr>
      <vt:lpstr>Ionic Bonding</vt:lpstr>
      <vt:lpstr>Slide 28</vt:lpstr>
      <vt:lpstr>Ionic Bonding</vt:lpstr>
      <vt:lpstr>Ionic Bonding</vt:lpstr>
      <vt:lpstr>Ionic Bonding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Properties of Ionic Compounds</vt:lpstr>
      <vt:lpstr>Slide 41</vt:lpstr>
      <vt:lpstr>Do they Conduct?</vt:lpstr>
      <vt:lpstr>Slide 43</vt:lpstr>
      <vt:lpstr>Section 7.3 Bonding in Metals</vt:lpstr>
      <vt:lpstr>Section 7.3 Bonding in Metals</vt:lpstr>
      <vt:lpstr>Section 7.3 Bonding in Metals</vt:lpstr>
      <vt:lpstr>Metallic Bonds</vt:lpstr>
      <vt:lpstr>Sea of Electrons</vt:lpstr>
      <vt:lpstr>Metals are…</vt:lpstr>
      <vt:lpstr>Malleable</vt:lpstr>
      <vt:lpstr>Malleable</vt:lpstr>
      <vt:lpstr>Are ionic solids malleable?</vt:lpstr>
      <vt:lpstr>Ionic solids are brittle</vt:lpstr>
      <vt:lpstr>Ionic solids are brittle</vt:lpstr>
      <vt:lpstr>Crystalline Structures of Metal</vt:lpstr>
      <vt:lpstr>1. Body-centered cubic </vt:lpstr>
      <vt:lpstr>2. Face-centered cubic</vt:lpstr>
      <vt:lpstr>3. Hexagonal close-packed</vt:lpstr>
      <vt:lpstr>Alloys</vt:lpstr>
      <vt:lpstr>Why use alloys?</vt:lpstr>
      <vt:lpstr>More about Alloys…</vt:lpstr>
      <vt:lpstr>Slide 62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Ionic and Metallic Bonding</dc:title>
  <dc:creator>Stephen L. Cotton</dc:creator>
  <cp:lastModifiedBy>megan.burgess</cp:lastModifiedBy>
  <cp:revision>89</cp:revision>
  <cp:lastPrinted>2000-09-26T00:52:19Z</cp:lastPrinted>
  <dcterms:created xsi:type="dcterms:W3CDTF">1995-03-26T17:35:46Z</dcterms:created>
  <dcterms:modified xsi:type="dcterms:W3CDTF">2012-01-27T19:09:13Z</dcterms:modified>
</cp:coreProperties>
</file>